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355" r:id="rId4"/>
    <p:sldId id="258" r:id="rId5"/>
    <p:sldId id="282" r:id="rId6"/>
    <p:sldId id="288" r:id="rId7"/>
    <p:sldId id="347" r:id="rId8"/>
    <p:sldId id="344" r:id="rId9"/>
    <p:sldId id="345" r:id="rId10"/>
    <p:sldId id="348" r:id="rId11"/>
    <p:sldId id="349" r:id="rId12"/>
    <p:sldId id="350" r:id="rId13"/>
    <p:sldId id="351" r:id="rId14"/>
    <p:sldId id="352" r:id="rId15"/>
    <p:sldId id="353" r:id="rId16"/>
    <p:sldId id="346" r:id="rId17"/>
    <p:sldId id="354" r:id="rId18"/>
    <p:sldId id="342" r:id="rId19"/>
    <p:sldId id="343" r:id="rId20"/>
    <p:sldId id="286" r:id="rId21"/>
    <p:sldId id="334" r:id="rId22"/>
    <p:sldId id="25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273" autoAdjust="0"/>
    <p:restoredTop sz="91304" autoAdjust="0"/>
  </p:normalViewPr>
  <p:slideViewPr>
    <p:cSldViewPr snapToGrid="0">
      <p:cViewPr varScale="1">
        <p:scale>
          <a:sx n="100" d="100"/>
          <a:sy n="100" d="100"/>
        </p:scale>
        <p:origin x="1234" y="67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A503F0B-150F-4589-886B-B52F9633ED19}" type="datetime1">
              <a:rPr lang="ko-KR" altLang="en-US"/>
              <a:pPr lvl="0">
                <a:defRPr/>
              </a:pPr>
              <a:t>2024-04-14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92A0A06-DC33-4CB3-8EF0-F182E22E71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>데이터셋을 불러오는 부분은 기존과 동일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altLang="ko-KR"/>
              <a:t>Inherent errors:</a:t>
            </a:r>
            <a:r>
              <a:rPr kumimoji="1" lang="ko-KR" altLang="en-US"/>
              <a:t> 내재된 오류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altLang="ko-KR"/>
              <a:t>Inherent errors:</a:t>
            </a:r>
            <a:r>
              <a:rPr kumimoji="1" lang="ko-KR" altLang="en-US"/>
              <a:t> 내재된 오류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Rigorous: </a:t>
            </a:r>
            <a:r>
              <a:rPr lang="ko-KR" altLang="en-US"/>
              <a:t>엄격한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4FE5F-86D6-E212-FF19-5274A95A5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8674FB-A412-EF6B-E2F2-1280308D3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B9177-A074-5B89-9316-A6AC9DCE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1CFB7-7261-41BB-A8B5-A742EAD5B05C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88558-8DE8-EF14-4046-0F43E343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77C6BD-38A2-7D42-ABB8-C7F26726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8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64AD-F499-FA22-E185-9CEC1732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68812A-9D95-12F9-12A5-4D9D1ECC1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13310-9BB4-7ABA-B2EA-324BE948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9869-5453-4FBD-B113-29D4F9E09357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A611D8-DEFC-3393-FFCD-D0268632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20CA7-DB76-2E66-8AB4-13CF31ED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92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2BCA51-52ED-DCE1-4BDC-D24F94062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CA0586-D376-4488-D86B-2F3ADF142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ED4EA-6EF3-82B1-0B84-7D8CA911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6EFFD-B3C2-4E7D-9422-C670BFC35016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AE6EB4-DBF8-66FA-0C00-9EEA5D7C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7525D-7E96-1ED8-531E-DF4A7452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8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49E17-0835-C205-9465-7E4A28DE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4997A-57B1-D333-5ED1-E2E39724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9A01B-64AE-FCF5-7D45-BCC632D4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D5B-4055-4736-B476-3D016FD2CE3F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76536-507B-CDA3-3753-3792C3C4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7110E-99F1-961A-02D9-BBCBDD9B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6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0CFD2-A35C-48F8-5968-22D46B48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5AA2A1-1BFC-0A7B-91A6-71231B02B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08267-F08E-48CF-ABEC-C0988CF6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722B-A2BA-402A-AAEA-F017B5BA0000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875440-6515-A4B6-7953-BB72DFCC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BFDD7-8E58-E5EA-D7CF-CCD6AEDF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9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A9DEE-54A9-F3F6-22E3-292A7F5C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17BBF-74D0-6C01-225C-1B8E297DB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ADA6B8-F2A1-E327-619E-01AABFC0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BB828-E14A-ACBA-AEAA-D2CC2DBE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6CC4-75B5-4582-AA9E-837434A274DF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03D71-A05E-D8B6-DD6A-89EB0BAD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FBC3B-15B1-E38D-F868-6D66AD6B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6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4BDD-0CD0-1DFF-7925-4C26E304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D97FA-6149-BB28-C574-12EFA7471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E4C90A-309D-9B93-BCAF-4FF4F4DB2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789A3C-EE3F-BE1B-408E-5D4F4620A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BD332D-0FE3-A128-8B9B-10D784684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C5AFF3-9EA9-68FB-ACA8-B89E32FD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5463-AC1A-410E-A0EE-9D8ECB86349F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95C609-1EA1-EB90-CBC0-61B47B72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04BA72-0D46-A17A-CAC6-34F2759C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AA77E-F4FE-6A74-1B44-ECBEF9AE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B34AEA-DA53-CB05-AA77-841BC932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0677-9B46-42DC-9913-FD9277AC7E6A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3D36C3-DA44-0DC2-C7FC-A2C2F286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649A08-BF8F-7773-7E7B-848AEC18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85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B0783B-6728-F953-CAB1-C37AE2A4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4B99D-B911-4A56-B49D-C1C2BC6D15E5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296E70-0CA0-8CB1-F76A-49458B8A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F173D7-448A-508D-0A96-7269EEDB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D6282-5CD7-E5C9-C68E-0A55AD5E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17EDB2-131F-9444-25BE-55831574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AEA6DF-EE65-7532-9CA7-EAE503010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0B49EB-4151-CD2D-9F6D-411AC3F2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3274-1CC1-4CC9-AB48-E8FCD378546C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5E066-617A-D575-37BD-03B3F6BB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55D3E-CE00-7735-68B8-F5C36EAB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59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CB55D-DE00-9F75-5960-20399EBA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24BCF9-C8C7-9768-F3F6-1E6CFFCC4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807782-A674-66C2-77B4-29B37A86E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F990B0-DBE8-E707-206C-CC433B47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8CDD-7BD1-418E-A410-1C562DEE11F4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AA54CA-9B76-6493-C18D-FE83D56E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50C1D-0C54-7A28-FF42-20868B4A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9738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777FA8-2D1A-53B0-FF33-AAB388E2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A5498-FE0D-BA4A-13ED-C3FEB6AB9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49F44-A989-33EB-86B4-BCED94609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0AD95-8205-4FF4-9D07-45E8A35B31DC}" type="datetime1">
              <a:rPr lang="ko-KR" altLang="en-US" smtClean="0"/>
              <a:t>2024-04-13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203BC-33E8-765F-0578-2FCBB9F98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D5B54-3626-C368-57E2-2D50A40D6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0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hyperlink" Target="https://youtu.be/wevFqcXl7wg" TargetMode="External" /><Relationship Id="rId5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3.png"  /><Relationship Id="rId4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2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2.png"  /><Relationship Id="rId4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6.png"  /><Relationship Id="rId4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4741" y="1268505"/>
            <a:ext cx="10282517" cy="17794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7.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" altLang="ko-KR" sz="2800" b="1" dirty="0">
                <a:solidFill>
                  <a:srgbClr val="002060"/>
                </a:solidFill>
                <a:latin typeface="+mn-ea"/>
              </a:rPr>
              <a:t>Accuracy Assessment: Quantifying Classification Quality</a:t>
            </a:r>
            <a:endParaRPr lang="ko-KR" altLang="en-US" sz="28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66144" y="4078941"/>
            <a:ext cx="7059637" cy="788027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융합보안학과 윤세영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유투브 주소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+mn-ea"/>
                <a:hlinkClick r:id="rId4"/>
              </a:rPr>
              <a:t>https://youtu.be/wevFqcXl7wg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22150" t="15980" r="22320" b="16690"/>
          <a:stretch>
            <a:fillRect/>
          </a:stretch>
        </p:blipFill>
        <p:spPr>
          <a:xfrm>
            <a:off x="954741" y="3455258"/>
            <a:ext cx="1353670" cy="1785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3A12D-2EE4-C84F-8EDF-71759890FB1E}"/>
              </a:ext>
            </a:extLst>
          </p:cNvPr>
          <p:cNvSpPr txBox="1"/>
          <p:nvPr/>
        </p:nvSpPr>
        <p:spPr>
          <a:xfrm>
            <a:off x="7701699" y="2539863"/>
            <a:ext cx="3380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rgbClr val="00B0F0"/>
                </a:solidFill>
                <a:latin typeface="+mn-ea"/>
              </a:rPr>
              <a:t>정확도 평가</a:t>
            </a:r>
            <a:r>
              <a:rPr kumimoji="1" lang="en-US" altLang="ko-KR" sz="1200" dirty="0">
                <a:solidFill>
                  <a:srgbClr val="00B0F0"/>
                </a:solidFill>
                <a:latin typeface="+mn-ea"/>
              </a:rPr>
              <a:t>:</a:t>
            </a:r>
            <a:r>
              <a:rPr kumimoji="1" lang="ko-KR" altLang="en-US" sz="1200" dirty="0">
                <a:solidFill>
                  <a:srgbClr val="00B0F0"/>
                </a:solidFill>
                <a:latin typeface="+mn-ea"/>
              </a:rPr>
              <a:t> 분류의 품질 </a:t>
            </a:r>
            <a:r>
              <a:rPr kumimoji="1" lang="en-US" altLang="ko-KR" sz="1200" dirty="0">
                <a:solidFill>
                  <a:srgbClr val="00B0F0"/>
                </a:solidFill>
                <a:latin typeface="+mn-ea"/>
              </a:rPr>
              <a:t>(</a:t>
            </a:r>
            <a:r>
              <a:rPr kumimoji="1" lang="ko-KR" altLang="en-US" sz="1200" dirty="0">
                <a:solidFill>
                  <a:srgbClr val="00B0F0"/>
                </a:solidFill>
                <a:latin typeface="+mn-ea"/>
              </a:rPr>
              <a:t>수치화</a:t>
            </a:r>
            <a:r>
              <a:rPr kumimoji="1" lang="en-US" altLang="ko-KR" sz="1200" dirty="0">
                <a:solidFill>
                  <a:srgbClr val="00B0F0"/>
                </a:solidFill>
                <a:latin typeface="+mn-ea"/>
              </a:rPr>
              <a:t>,</a:t>
            </a:r>
            <a:r>
              <a:rPr kumimoji="1" lang="ko-KR" altLang="en-US" sz="1200" dirty="0">
                <a:solidFill>
                  <a:srgbClr val="00B0F0"/>
                </a:solidFill>
                <a:latin typeface="+mn-ea"/>
              </a:rPr>
              <a:t> 정량화</a:t>
            </a:r>
            <a:r>
              <a:rPr kumimoji="1" lang="en-US" altLang="ko-KR" sz="1200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sz="1200" dirty="0">
                <a:solidFill>
                  <a:srgbClr val="00B0F0"/>
                </a:solidFill>
                <a:latin typeface="+mn-ea"/>
              </a:rPr>
              <a:t>측정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Quantifying Classification Accuracy Through a Confusion Matrix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10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BA6FD-18FF-B5D7-49B3-48AAA300D6C4}"/>
              </a:ext>
            </a:extLst>
          </p:cNvPr>
          <p:cNvSpPr txBox="1"/>
          <p:nvPr/>
        </p:nvSpPr>
        <p:spPr>
          <a:xfrm>
            <a:off x="8610600" y="2054089"/>
            <a:ext cx="3266767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0D0D0D"/>
                </a:solidFill>
                <a:effectLst/>
                <a:latin typeface="+mn-ea"/>
              </a:rPr>
              <a:t>307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n-ea"/>
              </a:rPr>
              <a:t>개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+mn-ea"/>
              </a:rPr>
              <a:t>: </a:t>
            </a:r>
            <a:r>
              <a:rPr lang="ko-KR" altLang="en-US" sz="1400" dirty="0">
                <a:solidFill>
                  <a:srgbClr val="0D0D0D"/>
                </a:solidFill>
                <a:latin typeface="+mn-ea"/>
              </a:rPr>
              <a:t>숲으로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+mn-ea"/>
              </a:rPr>
              <a:t>올바르게 식별</a:t>
            </a:r>
            <a:endParaRPr lang="en-US" altLang="ko-KR" sz="1400" b="0" i="0" dirty="0">
              <a:solidFill>
                <a:srgbClr val="0D0D0D"/>
              </a:solidFill>
              <a:effectLst/>
              <a:latin typeface="+mn-ea"/>
            </a:endParaRPr>
          </a:p>
          <a:p>
            <a:r>
              <a:rPr lang="en-US" altLang="ko-KR" sz="1400" dirty="0">
                <a:solidFill>
                  <a:srgbClr val="0D0D0D"/>
                </a:solidFill>
                <a:latin typeface="+mn-ea"/>
              </a:rPr>
              <a:t>18</a:t>
            </a:r>
            <a:r>
              <a:rPr lang="ko-KR" altLang="en-US" sz="1400" dirty="0">
                <a:solidFill>
                  <a:srgbClr val="0D0D0D"/>
                </a:solidFill>
                <a:latin typeface="+mn-ea"/>
              </a:rPr>
              <a:t>개</a:t>
            </a:r>
            <a:r>
              <a:rPr lang="en-US" altLang="ko-KR" sz="1400" dirty="0">
                <a:solidFill>
                  <a:srgbClr val="0D0D0D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0D0D0D"/>
                </a:solidFill>
                <a:latin typeface="+mn-ea"/>
              </a:rPr>
              <a:t>숲이 아닌데 숲으로 잘못 식별</a:t>
            </a:r>
            <a:endParaRPr lang="en-US" altLang="ko-KR" sz="1400" dirty="0">
              <a:solidFill>
                <a:srgbClr val="0D0D0D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D0D0D"/>
                </a:solidFill>
                <a:latin typeface="+mn-ea"/>
              </a:rPr>
              <a:t>14</a:t>
            </a:r>
            <a:r>
              <a:rPr lang="ko-KR" altLang="en-US" sz="1400" dirty="0">
                <a:solidFill>
                  <a:srgbClr val="0D0D0D"/>
                </a:solidFill>
                <a:latin typeface="+mn-ea"/>
              </a:rPr>
              <a:t>개</a:t>
            </a:r>
            <a:r>
              <a:rPr lang="en-US" altLang="ko-KR" sz="1400" dirty="0">
                <a:solidFill>
                  <a:srgbClr val="0D0D0D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0D0D0D"/>
                </a:solidFill>
                <a:latin typeface="+mn-ea"/>
              </a:rPr>
              <a:t>숲인데 숲이 아니라고 잘못 식별</a:t>
            </a:r>
            <a:endParaRPr lang="en-US" altLang="ko-KR" sz="1400" dirty="0">
              <a:solidFill>
                <a:srgbClr val="0D0D0D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D0D0D"/>
                </a:solidFill>
                <a:latin typeface="+mn-ea"/>
              </a:rPr>
              <a:t>661</a:t>
            </a:r>
            <a:r>
              <a:rPr lang="ko-KR" altLang="en-US" sz="1400" dirty="0">
                <a:solidFill>
                  <a:srgbClr val="0D0D0D"/>
                </a:solidFill>
                <a:latin typeface="+mn-ea"/>
              </a:rPr>
              <a:t>개</a:t>
            </a:r>
            <a:r>
              <a:rPr lang="en-US" altLang="ko-KR" sz="1400" dirty="0">
                <a:solidFill>
                  <a:srgbClr val="0D0D0D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0D0D0D"/>
                </a:solidFill>
                <a:latin typeface="+mn-ea"/>
              </a:rPr>
              <a:t>숲이 아니라고 올바르게 식별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5F7DE9-B18E-D7D9-4988-2E4FF6060278}"/>
              </a:ext>
            </a:extLst>
          </p:cNvPr>
          <p:cNvGrpSpPr/>
          <p:nvPr/>
        </p:nvGrpSpPr>
        <p:grpSpPr>
          <a:xfrm>
            <a:off x="2120553" y="3607315"/>
            <a:ext cx="7950892" cy="1365701"/>
            <a:chOff x="2120553" y="3536091"/>
            <a:chExt cx="7950892" cy="13657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9C1755-DAF8-BCCF-F09A-A15734ABEF19}"/>
                </a:ext>
              </a:extLst>
            </p:cNvPr>
            <p:cNvSpPr txBox="1"/>
            <p:nvPr/>
          </p:nvSpPr>
          <p:spPr>
            <a:xfrm>
              <a:off x="2378650" y="4563238"/>
              <a:ext cx="7603550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1" i="0" dirty="0">
                  <a:solidFill>
                    <a:srgbClr val="0D0D0D"/>
                  </a:solidFill>
                  <a:effectLst/>
                  <a:latin typeface="+mn-ea"/>
                </a:rPr>
                <a:t>-&gt; </a:t>
              </a:r>
              <a:r>
                <a:rPr lang="ko-KR" altLang="en-US" sz="1600" b="1" i="0" dirty="0">
                  <a:solidFill>
                    <a:srgbClr val="0D0D0D"/>
                  </a:solidFill>
                  <a:effectLst/>
                  <a:latin typeface="+mn-ea"/>
                </a:rPr>
                <a:t>전체 정확도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latin typeface="+mn-ea"/>
                </a:rPr>
                <a:t>는 참조 데이터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latin typeface="+mn-ea"/>
                </a:rPr>
                <a:t>(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latin typeface="+mn-ea"/>
                </a:rPr>
                <a:t>전체에서</a:t>
              </a:r>
              <a:r>
                <a:rPr lang="en-US" altLang="ko-KR" sz="1600" b="0" i="0" dirty="0">
                  <a:solidFill>
                    <a:srgbClr val="0D0D0D"/>
                  </a:solidFill>
                  <a:effectLst/>
                  <a:latin typeface="+mn-ea"/>
                </a:rPr>
                <a:t>)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latin typeface="+mn-ea"/>
                </a:rPr>
                <a:t> 중 </a:t>
              </a:r>
              <a:r>
                <a:rPr lang="ko-KR" altLang="en-US" sz="1600" b="1" i="0" dirty="0">
                  <a:solidFill>
                    <a:srgbClr val="0D0D0D"/>
                  </a:solidFill>
                  <a:effectLst/>
                  <a:latin typeface="+mn-ea"/>
                </a:rPr>
                <a:t>올바르게 분류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latin typeface="+mn-ea"/>
                </a:rPr>
                <a:t>된 픽셀의 </a:t>
              </a:r>
              <a:r>
                <a:rPr lang="ko-KR" altLang="en-US" sz="1600" b="1" i="0" dirty="0">
                  <a:solidFill>
                    <a:srgbClr val="0D0D0D"/>
                  </a:solidFill>
                  <a:effectLst/>
                  <a:latin typeface="+mn-ea"/>
                </a:rPr>
                <a:t>비율</a:t>
              </a:r>
              <a:r>
                <a:rPr lang="ko-KR" altLang="en-US" sz="1600" b="0" i="0" dirty="0">
                  <a:solidFill>
                    <a:srgbClr val="0D0D0D"/>
                  </a:solidFill>
                  <a:effectLst/>
                  <a:latin typeface="+mn-ea"/>
                </a:rPr>
                <a:t>을 뜻함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D1EF90-3648-B10E-18B0-DA2CA9F3B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0553" y="3536091"/>
              <a:ext cx="7950892" cy="954107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1FD134-9DE3-C3FA-BF2B-53C234DE645A}"/>
              </a:ext>
            </a:extLst>
          </p:cNvPr>
          <p:cNvGrpSpPr/>
          <p:nvPr/>
        </p:nvGrpSpPr>
        <p:grpSpPr>
          <a:xfrm>
            <a:off x="355498" y="1780707"/>
            <a:ext cx="8048625" cy="1447800"/>
            <a:chOff x="355498" y="1559280"/>
            <a:chExt cx="8048625" cy="14478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C6721F8-F172-EE0E-C038-B649BB950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498" y="1559280"/>
              <a:ext cx="8048625" cy="14478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C969A9-5D66-8311-EBE2-52DDE37DC3A1}"/>
                </a:ext>
              </a:extLst>
            </p:cNvPr>
            <p:cNvSpPr/>
            <p:nvPr/>
          </p:nvSpPr>
          <p:spPr>
            <a:xfrm>
              <a:off x="6017342" y="2261419"/>
              <a:ext cx="1111045" cy="3342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B363CE4-9318-C47A-DBED-8C2ABF03DC25}"/>
                </a:ext>
              </a:extLst>
            </p:cNvPr>
            <p:cNvSpPr/>
            <p:nvPr/>
          </p:nvSpPr>
          <p:spPr>
            <a:xfrm>
              <a:off x="7128387" y="2595716"/>
              <a:ext cx="1111045" cy="3342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35AE19-8032-B671-B29F-79F8C404A194}"/>
              </a:ext>
            </a:extLst>
          </p:cNvPr>
          <p:cNvSpPr txBox="1"/>
          <p:nvPr/>
        </p:nvSpPr>
        <p:spPr>
          <a:xfrm>
            <a:off x="7511841" y="5572504"/>
            <a:ext cx="397544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D0D0D"/>
                </a:solidFill>
                <a:effectLst/>
                <a:latin typeface="+mn-ea"/>
              </a:rPr>
              <a:t>-&gt; (307 + 661) / 1000 = 96.8%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0111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Quantifying Classification Accuracy Through a Confusion Matrix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11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3A02B-5AB2-DA57-F668-9E09A997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74" y="3265818"/>
            <a:ext cx="8273645" cy="1431977"/>
          </a:xfrm>
          <a:prstGeom prst="rect">
            <a:avLst/>
          </a:prstGeom>
          <a:ln w="28575"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AE81E-DE06-5407-F78A-25D57735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5" y="1591442"/>
            <a:ext cx="8048625" cy="144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B34225-845B-B98E-CF50-F9AF154F2942}"/>
              </a:ext>
            </a:extLst>
          </p:cNvPr>
          <p:cNvSpPr txBox="1"/>
          <p:nvPr/>
        </p:nvSpPr>
        <p:spPr>
          <a:xfrm>
            <a:off x="255639" y="4906160"/>
            <a:ext cx="115307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특정 클래스의 </a:t>
            </a:r>
            <a:r>
              <a:rPr lang="en-US" altLang="ko-KR" dirty="0"/>
              <a:t>Producer </a:t>
            </a:r>
            <a:r>
              <a:rPr lang="ko-KR" altLang="en-US" dirty="0"/>
              <a:t>정확도는 </a:t>
            </a:r>
            <a:r>
              <a:rPr lang="en-US" altLang="ko-KR" b="1" dirty="0">
                <a:solidFill>
                  <a:srgbClr val="C00000"/>
                </a:solidFill>
                <a:latin typeface="+mn-ea"/>
              </a:rPr>
              <a:t>“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실제</a:t>
            </a:r>
            <a:r>
              <a:rPr lang="en-US" altLang="ko-KR" b="1" dirty="0">
                <a:solidFill>
                  <a:srgbClr val="C00000"/>
                </a:solidFill>
                <a:latin typeface="+mn-ea"/>
              </a:rPr>
              <a:t>” </a:t>
            </a:r>
            <a:r>
              <a:rPr lang="ko-KR" altLang="en-US" b="1" dirty="0">
                <a:solidFill>
                  <a:srgbClr val="C00000"/>
                </a:solidFill>
              </a:rPr>
              <a:t>해당 클래스에 </a:t>
            </a:r>
            <a:r>
              <a:rPr lang="ko-KR" altLang="en-US" dirty="0"/>
              <a:t>속한 픽셀 중 </a:t>
            </a:r>
            <a:r>
              <a:rPr lang="ko-KR" altLang="en-US" b="1" dirty="0">
                <a:solidFill>
                  <a:srgbClr val="C00000"/>
                </a:solidFill>
              </a:rPr>
              <a:t>올바르게 분류된 </a:t>
            </a:r>
            <a:r>
              <a:rPr lang="ko-KR" altLang="en-US" dirty="0"/>
              <a:t>픽셀의 비율을 나타냄.</a:t>
            </a:r>
          </a:p>
        </p:txBody>
      </p:sp>
      <p:cxnSp>
        <p:nvCxnSpPr>
          <p:cNvPr id="12" name="직선 연결선[R] 48">
            <a:extLst>
              <a:ext uri="{FF2B5EF4-FFF2-40B4-BE49-F238E27FC236}">
                <a16:creationId xmlns:a16="http://schemas.microsoft.com/office/drawing/2014/main" id="{D7A9FDB0-1EC6-7A29-E59B-F7E79E8F5780}"/>
              </a:ext>
            </a:extLst>
          </p:cNvPr>
          <p:cNvCxnSpPr>
            <a:cxnSpLocks/>
          </p:cNvCxnSpPr>
          <p:nvPr/>
        </p:nvCxnSpPr>
        <p:spPr>
          <a:xfrm>
            <a:off x="4964066" y="3768914"/>
            <a:ext cx="11319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48">
            <a:extLst>
              <a:ext uri="{FF2B5EF4-FFF2-40B4-BE49-F238E27FC236}">
                <a16:creationId xmlns:a16="http://schemas.microsoft.com/office/drawing/2014/main" id="{8943B280-3B16-19CA-99F3-3C5916B5D3C7}"/>
              </a:ext>
            </a:extLst>
          </p:cNvPr>
          <p:cNvCxnSpPr>
            <a:cxnSpLocks/>
          </p:cNvCxnSpPr>
          <p:nvPr/>
        </p:nvCxnSpPr>
        <p:spPr>
          <a:xfrm>
            <a:off x="7921464" y="3768914"/>
            <a:ext cx="17436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26E65E-1B56-EA3F-A1B6-763CB106D9E8}"/>
              </a:ext>
            </a:extLst>
          </p:cNvPr>
          <p:cNvSpPr/>
          <p:nvPr/>
        </p:nvSpPr>
        <p:spPr>
          <a:xfrm>
            <a:off x="7692074" y="2315342"/>
            <a:ext cx="1111045" cy="654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6D17F3-9675-4DAC-334A-822DA353CF3C}"/>
              </a:ext>
            </a:extLst>
          </p:cNvPr>
          <p:cNvSpPr/>
          <p:nvPr/>
        </p:nvSpPr>
        <p:spPr>
          <a:xfrm>
            <a:off x="8871155" y="2315187"/>
            <a:ext cx="1111045" cy="654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[R] 48">
            <a:extLst>
              <a:ext uri="{FF2B5EF4-FFF2-40B4-BE49-F238E27FC236}">
                <a16:creationId xmlns:a16="http://schemas.microsoft.com/office/drawing/2014/main" id="{7B0CED63-2DFB-46A1-D4EC-0C9676AFC297}"/>
              </a:ext>
            </a:extLst>
          </p:cNvPr>
          <p:cNvCxnSpPr>
            <a:cxnSpLocks/>
          </p:cNvCxnSpPr>
          <p:nvPr/>
        </p:nvCxnSpPr>
        <p:spPr>
          <a:xfrm>
            <a:off x="8277092" y="4560411"/>
            <a:ext cx="174364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48">
            <a:extLst>
              <a:ext uri="{FF2B5EF4-FFF2-40B4-BE49-F238E27FC236}">
                <a16:creationId xmlns:a16="http://schemas.microsoft.com/office/drawing/2014/main" id="{B7C6D9C5-2CD4-254E-9AC3-8E12F7575F31}"/>
              </a:ext>
            </a:extLst>
          </p:cNvPr>
          <p:cNvCxnSpPr>
            <a:cxnSpLocks/>
          </p:cNvCxnSpPr>
          <p:nvPr/>
        </p:nvCxnSpPr>
        <p:spPr>
          <a:xfrm>
            <a:off x="4658210" y="4560411"/>
            <a:ext cx="174364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8DCEDF-7CFB-EA3F-2CC2-0AC93B17D4EC}"/>
              </a:ext>
            </a:extLst>
          </p:cNvPr>
          <p:cNvSpPr txBox="1"/>
          <p:nvPr/>
        </p:nvSpPr>
        <p:spPr>
          <a:xfrm>
            <a:off x="1554586" y="5640750"/>
            <a:ext cx="397544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D0D0D"/>
                </a:solidFill>
                <a:effectLst/>
                <a:latin typeface="+mn-ea"/>
              </a:rPr>
              <a:t>-&gt; </a:t>
            </a:r>
            <a:r>
              <a:rPr lang="en-US" altLang="ko-KR" sz="2000" b="1" dirty="0">
                <a:latin typeface="+mn-ea"/>
              </a:rPr>
              <a:t>307/(307 + 14) </a:t>
            </a:r>
            <a:r>
              <a:rPr lang="en-US" altLang="ko-KR" sz="2000" b="1" i="0" dirty="0">
                <a:solidFill>
                  <a:srgbClr val="0D0D0D"/>
                </a:solidFill>
                <a:effectLst/>
                <a:latin typeface="+mn-ea"/>
              </a:rPr>
              <a:t>= 95.6%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F92113-92BA-74CA-FFF6-ED6537E5A1FF}"/>
              </a:ext>
            </a:extLst>
          </p:cNvPr>
          <p:cNvSpPr txBox="1"/>
          <p:nvPr/>
        </p:nvSpPr>
        <p:spPr>
          <a:xfrm>
            <a:off x="6805563" y="5640750"/>
            <a:ext cx="397544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D0D0D"/>
                </a:solidFill>
                <a:effectLst/>
                <a:latin typeface="+mn-ea"/>
              </a:rPr>
              <a:t>-&gt; </a:t>
            </a:r>
            <a:r>
              <a:rPr lang="en-US" altLang="ko-KR" sz="2000" b="1" dirty="0">
                <a:latin typeface="+mn-ea"/>
              </a:rPr>
              <a:t>661/(661 + 18) </a:t>
            </a:r>
            <a:r>
              <a:rPr lang="en-US" altLang="ko-KR" sz="2000" b="1" i="0" dirty="0">
                <a:solidFill>
                  <a:srgbClr val="0D0D0D"/>
                </a:solidFill>
                <a:effectLst/>
                <a:latin typeface="+mn-ea"/>
              </a:rPr>
              <a:t>= 97.3%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70988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Quantifying Classification Accuracy Through a Confusion Matrix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12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0CBC7F-C5E1-ADB8-F31D-3B94F10D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5" y="1591442"/>
            <a:ext cx="8048625" cy="1447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6E4781-BE29-072F-746A-2E33A3B01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0" y="3124200"/>
            <a:ext cx="6286500" cy="609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A129AC-5C2C-14C9-28B8-4281F208E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609" y="3818758"/>
            <a:ext cx="6962775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52E3C3-635B-1DAC-C2FA-DA61FA1DDA1F}"/>
              </a:ext>
            </a:extLst>
          </p:cNvPr>
          <p:cNvSpPr txBox="1"/>
          <p:nvPr/>
        </p:nvSpPr>
        <p:spPr>
          <a:xfrm>
            <a:off x="3140961" y="4723877"/>
            <a:ext cx="5910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전체 예측 </a:t>
            </a:r>
            <a:r>
              <a:rPr lang="ko-KR" altLang="en-US" dirty="0">
                <a:latin typeface="+mn-ea"/>
              </a:rPr>
              <a:t>데이터에서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올바른</a:t>
            </a:r>
            <a:r>
              <a:rPr lang="en-US" altLang="ko-KR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실제</a:t>
            </a:r>
            <a:r>
              <a:rPr lang="en-US" altLang="ko-KR" b="1" dirty="0">
                <a:solidFill>
                  <a:srgbClr val="C00000"/>
                </a:solidFill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데이터는 얼마인가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E7225-516A-8CD3-E022-7B88B74391DF}"/>
              </a:ext>
            </a:extLst>
          </p:cNvPr>
          <p:cNvSpPr txBox="1"/>
          <p:nvPr/>
        </p:nvSpPr>
        <p:spPr>
          <a:xfrm>
            <a:off x="1554586" y="5640750"/>
            <a:ext cx="397544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D0D0D"/>
                </a:solidFill>
                <a:effectLst/>
                <a:latin typeface="+mn-ea"/>
              </a:rPr>
              <a:t>-&gt; </a:t>
            </a:r>
            <a:r>
              <a:rPr lang="en-US" altLang="ko-KR" sz="2000" b="1" dirty="0">
                <a:latin typeface="+mn-ea"/>
              </a:rPr>
              <a:t>307/(307+18) </a:t>
            </a:r>
            <a:r>
              <a:rPr lang="en-US" altLang="ko-KR" sz="2000" b="1" i="0" dirty="0">
                <a:solidFill>
                  <a:srgbClr val="0D0D0D"/>
                </a:solidFill>
                <a:effectLst/>
                <a:latin typeface="+mn-ea"/>
              </a:rPr>
              <a:t>= 94.5%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034C20-F782-808C-4247-A5EBCC76309C}"/>
              </a:ext>
            </a:extLst>
          </p:cNvPr>
          <p:cNvSpPr txBox="1"/>
          <p:nvPr/>
        </p:nvSpPr>
        <p:spPr>
          <a:xfrm>
            <a:off x="6805563" y="5640750"/>
            <a:ext cx="397544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D0D0D"/>
                </a:solidFill>
                <a:effectLst/>
                <a:latin typeface="+mn-ea"/>
              </a:rPr>
              <a:t>-&gt; </a:t>
            </a:r>
            <a:r>
              <a:rPr lang="en-US" altLang="ko-KR" sz="2000" b="1" dirty="0">
                <a:latin typeface="+mn-ea"/>
              </a:rPr>
              <a:t>661/(661 + 14) </a:t>
            </a:r>
            <a:r>
              <a:rPr lang="en-US" altLang="ko-KR" sz="2000" b="1" i="0" dirty="0">
                <a:solidFill>
                  <a:srgbClr val="0D0D0D"/>
                </a:solidFill>
                <a:effectLst/>
                <a:latin typeface="+mn-ea"/>
              </a:rPr>
              <a:t>= 97.9%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45A0E8-078A-6E6B-80BD-427F8AD2B219}"/>
              </a:ext>
            </a:extLst>
          </p:cNvPr>
          <p:cNvSpPr/>
          <p:nvPr/>
        </p:nvSpPr>
        <p:spPr>
          <a:xfrm>
            <a:off x="7692074" y="2288564"/>
            <a:ext cx="2346661" cy="3393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507DC2-6F72-F051-EABF-1B657400FC59}"/>
              </a:ext>
            </a:extLst>
          </p:cNvPr>
          <p:cNvSpPr/>
          <p:nvPr/>
        </p:nvSpPr>
        <p:spPr>
          <a:xfrm>
            <a:off x="7692075" y="2677091"/>
            <a:ext cx="2346660" cy="32159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[R] 48">
            <a:extLst>
              <a:ext uri="{FF2B5EF4-FFF2-40B4-BE49-F238E27FC236}">
                <a16:creationId xmlns:a16="http://schemas.microsoft.com/office/drawing/2014/main" id="{E94363C4-6972-63C0-869F-B6289EFE1237}"/>
              </a:ext>
            </a:extLst>
          </p:cNvPr>
          <p:cNvCxnSpPr>
            <a:cxnSpLocks/>
          </p:cNvCxnSpPr>
          <p:nvPr/>
        </p:nvCxnSpPr>
        <p:spPr>
          <a:xfrm>
            <a:off x="4836246" y="3591933"/>
            <a:ext cx="11319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48">
            <a:extLst>
              <a:ext uri="{FF2B5EF4-FFF2-40B4-BE49-F238E27FC236}">
                <a16:creationId xmlns:a16="http://schemas.microsoft.com/office/drawing/2014/main" id="{B2400B1A-AB9A-8928-BDAD-4A268732E834}"/>
              </a:ext>
            </a:extLst>
          </p:cNvPr>
          <p:cNvCxnSpPr>
            <a:cxnSpLocks/>
          </p:cNvCxnSpPr>
          <p:nvPr/>
        </p:nvCxnSpPr>
        <p:spPr>
          <a:xfrm>
            <a:off x="7785925" y="3591933"/>
            <a:ext cx="11319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48">
            <a:extLst>
              <a:ext uri="{FF2B5EF4-FFF2-40B4-BE49-F238E27FC236}">
                <a16:creationId xmlns:a16="http://schemas.microsoft.com/office/drawing/2014/main" id="{261E367B-C8DC-9EBB-7162-A429F7AC42FB}"/>
              </a:ext>
            </a:extLst>
          </p:cNvPr>
          <p:cNvCxnSpPr>
            <a:cxnSpLocks/>
          </p:cNvCxnSpPr>
          <p:nvPr/>
        </p:nvCxnSpPr>
        <p:spPr>
          <a:xfrm>
            <a:off x="4658210" y="4255611"/>
            <a:ext cx="174364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48">
            <a:extLst>
              <a:ext uri="{FF2B5EF4-FFF2-40B4-BE49-F238E27FC236}">
                <a16:creationId xmlns:a16="http://schemas.microsoft.com/office/drawing/2014/main" id="{1F927BA6-41DD-5EC7-89F4-AACE0A3AFCB2}"/>
              </a:ext>
            </a:extLst>
          </p:cNvPr>
          <p:cNvCxnSpPr>
            <a:cxnSpLocks/>
          </p:cNvCxnSpPr>
          <p:nvPr/>
        </p:nvCxnSpPr>
        <p:spPr>
          <a:xfrm>
            <a:off x="7785925" y="4253854"/>
            <a:ext cx="174364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52273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Quantifying Classification Accuracy Through a Confusion Matrix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13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81CE28-1F49-7DCD-7EDF-3DB4A0568892}"/>
              </a:ext>
            </a:extLst>
          </p:cNvPr>
          <p:cNvGrpSpPr/>
          <p:nvPr/>
        </p:nvGrpSpPr>
        <p:grpSpPr>
          <a:xfrm>
            <a:off x="6688800" y="3504994"/>
            <a:ext cx="4819650" cy="1200150"/>
            <a:chOff x="838200" y="4392996"/>
            <a:chExt cx="4819650" cy="12001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2CF4C8-C408-92B0-5A51-86374600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92996"/>
              <a:ext cx="4819650" cy="5905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3299BFE-CECD-9593-CE2E-5D97A6516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4983546"/>
              <a:ext cx="4676775" cy="60960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1FE175-0272-51B3-FBB9-BEE5FCA6332F}"/>
              </a:ext>
            </a:extLst>
          </p:cNvPr>
          <p:cNvSpPr/>
          <p:nvPr/>
        </p:nvSpPr>
        <p:spPr>
          <a:xfrm>
            <a:off x="6778360" y="3648173"/>
            <a:ext cx="1027034" cy="3205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E47144-B19A-CE7E-832E-F6D6E175DBD8}"/>
              </a:ext>
            </a:extLst>
          </p:cNvPr>
          <p:cNvSpPr/>
          <p:nvPr/>
        </p:nvSpPr>
        <p:spPr>
          <a:xfrm>
            <a:off x="6778360" y="4240088"/>
            <a:ext cx="1338118" cy="3205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CD701-9DFF-C1E2-5E41-E7EAA02431BA}"/>
              </a:ext>
            </a:extLst>
          </p:cNvPr>
          <p:cNvSpPr txBox="1"/>
          <p:nvPr/>
        </p:nvSpPr>
        <p:spPr>
          <a:xfrm>
            <a:off x="6778360" y="3169245"/>
            <a:ext cx="3504925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Omission:</a:t>
            </a:r>
            <a:r>
              <a:rPr lang="ko-KR" altLang="en-US" sz="1200" dirty="0">
                <a:latin typeface="+mn-ea"/>
              </a:rPr>
              <a:t> 누락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올바른 걸 포함시키지 못했을 때</a:t>
            </a:r>
            <a:endParaRPr lang="en-US" altLang="ko-KR" sz="1200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1FB69-7538-E716-6EDF-87E58D1A1899}"/>
              </a:ext>
            </a:extLst>
          </p:cNvPr>
          <p:cNvSpPr txBox="1"/>
          <p:nvPr/>
        </p:nvSpPr>
        <p:spPr>
          <a:xfrm>
            <a:off x="6778360" y="4711188"/>
            <a:ext cx="302772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Commission:</a:t>
            </a:r>
            <a:r>
              <a:rPr lang="ko-KR" altLang="en-US" sz="1200" dirty="0">
                <a:latin typeface="+mn-ea"/>
              </a:rPr>
              <a:t> 아닌 걸 잘못 포함시켰을 때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0C07C0-C407-709B-70B5-CD2E65AEC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83" y="1435355"/>
            <a:ext cx="5940160" cy="53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159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Quantifying Classification Accuracy Through a Confusion Matrix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14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0CBC7F-C5E1-ADB8-F31D-3B94F10D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5" y="1591442"/>
            <a:ext cx="8048625" cy="144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5A3C1B-5848-5FD4-DD1E-234650100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272" y="4128102"/>
            <a:ext cx="6324600" cy="80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6AD7F2-14FC-517E-56D8-3B6EF0879710}"/>
              </a:ext>
            </a:extLst>
          </p:cNvPr>
          <p:cNvSpPr txBox="1"/>
          <p:nvPr/>
        </p:nvSpPr>
        <p:spPr>
          <a:xfrm>
            <a:off x="6951408" y="3857353"/>
            <a:ext cx="296770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[(0.321x0.325) + (0.679x0.675)]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C4A1C-797A-25C1-5FEE-A617F479C7C0}"/>
              </a:ext>
            </a:extLst>
          </p:cNvPr>
          <p:cNvSpPr txBox="1"/>
          <p:nvPr/>
        </p:nvSpPr>
        <p:spPr>
          <a:xfrm>
            <a:off x="5323346" y="3857353"/>
            <a:ext cx="772651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0.968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D11651-B120-2AAF-0631-F236B3963919}"/>
              </a:ext>
            </a:extLst>
          </p:cNvPr>
          <p:cNvSpPr txBox="1"/>
          <p:nvPr/>
        </p:nvSpPr>
        <p:spPr>
          <a:xfrm>
            <a:off x="5959170" y="4909614"/>
            <a:ext cx="296770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[(0.321x0.325) + (0.679x0.675)]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1C03E-978D-13AD-9D12-9CAA26B3520A}"/>
              </a:ext>
            </a:extLst>
          </p:cNvPr>
          <p:cNvSpPr txBox="1"/>
          <p:nvPr/>
        </p:nvSpPr>
        <p:spPr>
          <a:xfrm>
            <a:off x="9167783" y="5745670"/>
            <a:ext cx="240021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= 0.927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분류 잘함</a:t>
            </a:r>
            <a:r>
              <a:rPr lang="en-US" altLang="ko-KR" sz="2000" b="1" dirty="0"/>
              <a:t>)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72B9-DEAF-AFC3-E511-0F0A938F1169}"/>
              </a:ext>
            </a:extLst>
          </p:cNvPr>
          <p:cNvSpPr txBox="1"/>
          <p:nvPr/>
        </p:nvSpPr>
        <p:spPr>
          <a:xfrm>
            <a:off x="624006" y="5237839"/>
            <a:ext cx="430621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Kappa Coefficient:</a:t>
            </a:r>
            <a:r>
              <a:rPr lang="ko-KR" altLang="en-US" sz="1200" dirty="0">
                <a:latin typeface="+mn-ea"/>
              </a:rPr>
              <a:t> 정확도 측정 지표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분류를 무작위와 비교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-1</a:t>
            </a:r>
            <a:r>
              <a:rPr lang="ko-KR" altLang="en-US" sz="1200" dirty="0" err="1">
                <a:latin typeface="+mn-ea"/>
              </a:rPr>
              <a:t>부터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까지의 범위를 가짐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음수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분류한 것이 무작위로 할당하는 것보다 못함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0:</a:t>
            </a:r>
            <a:r>
              <a:rPr lang="ko-KR" altLang="en-US" sz="1200" dirty="0">
                <a:latin typeface="+mn-ea"/>
              </a:rPr>
              <a:t> 무작위로 할당한 것과 같다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양수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무작위로 할당한 것보다 분류를 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483B2-DE44-B5A9-84E3-82D84024EF49}"/>
              </a:ext>
            </a:extLst>
          </p:cNvPr>
          <p:cNvSpPr txBox="1"/>
          <p:nvPr/>
        </p:nvSpPr>
        <p:spPr>
          <a:xfrm>
            <a:off x="3727820" y="3306554"/>
            <a:ext cx="2404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n-ea"/>
              </a:rPr>
              <a:t>올바르게 예측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분류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한 비율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앞서 계산한 전체 정확도와 같음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B696C-B747-3EFA-1C1B-D29C3EF60301}"/>
              </a:ext>
            </a:extLst>
          </p:cNvPr>
          <p:cNvSpPr txBox="1"/>
          <p:nvPr/>
        </p:nvSpPr>
        <p:spPr>
          <a:xfrm>
            <a:off x="9479222" y="2777698"/>
            <a:ext cx="2404799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n-ea"/>
              </a:rPr>
              <a:t>각각 첫 번째 클래스와 두 번째 클래스의 행과 열의 합계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이 값들은 각 클래스의 실제 비율과 분류된 비율을 나타냄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곱함으로써 확률을 구할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29309151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>
                <a:solidFill>
                  <a:schemeClr val="bg1"/>
                </a:solidFill>
                <a:latin typeface="+mn-ea"/>
              </a:rPr>
              <a:t>Quantifying Classification Accuracy Through a Confusion Matrix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 smtClean="0">
                <a:solidFill>
                  <a:srgbClr val="002060"/>
                </a:solidFill>
                <a:latin typeface="+mn-ea"/>
              </a:rPr>
              <a:pPr lvl="0">
                <a:defRPr/>
              </a:pPr>
              <a:t>15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3B51F-84D6-9796-DBD8-A5B58FEFF854}"/>
              </a:ext>
            </a:extLst>
          </p:cNvPr>
          <p:cNvSpPr txBox="1"/>
          <p:nvPr/>
        </p:nvSpPr>
        <p:spPr>
          <a:xfrm>
            <a:off x="1137223" y="2869206"/>
            <a:ext cx="587317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print</a:t>
            </a:r>
            <a:r>
              <a:rPr lang="ko-KR" altLang="en-US" sz="1400" dirty="0">
                <a:latin typeface="+mn-ea"/>
              </a:rPr>
              <a:t>('</a:t>
            </a:r>
            <a:r>
              <a:rPr lang="ko-KR" altLang="en-US" sz="1400" dirty="0" err="1">
                <a:latin typeface="+mn-ea"/>
              </a:rPr>
              <a:t>Confusion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matrix</a:t>
            </a:r>
            <a:r>
              <a:rPr lang="ko-KR" altLang="en-US" sz="1400" dirty="0">
                <a:latin typeface="+mn-ea"/>
              </a:rPr>
              <a:t>:', </a:t>
            </a:r>
            <a:r>
              <a:rPr lang="ko-KR" altLang="en-US" sz="1400" dirty="0" err="1">
                <a:latin typeface="+mn-ea"/>
              </a:rPr>
              <a:t>confusionMatrix</a:t>
            </a:r>
            <a:r>
              <a:rPr lang="ko-KR" altLang="en-US" sz="1400" dirty="0">
                <a:latin typeface="+mn-ea"/>
              </a:rPr>
              <a:t>); </a:t>
            </a:r>
            <a:endParaRPr lang="en-US" altLang="ko-KR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  <a:p>
            <a:r>
              <a:rPr lang="ko-KR" altLang="en-US" sz="1400" dirty="0" err="1">
                <a:latin typeface="+mn-ea"/>
              </a:rPr>
              <a:t>print</a:t>
            </a:r>
            <a:r>
              <a:rPr lang="ko-KR" altLang="en-US" sz="1400" dirty="0">
                <a:latin typeface="+mn-ea"/>
              </a:rPr>
              <a:t>('</a:t>
            </a:r>
            <a:r>
              <a:rPr lang="ko-KR" altLang="en-US" sz="1400" dirty="0" err="1">
                <a:latin typeface="+mn-ea"/>
              </a:rPr>
              <a:t>Overall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Accuracy</a:t>
            </a:r>
            <a:r>
              <a:rPr lang="ko-KR" altLang="en-US" sz="1400" dirty="0">
                <a:latin typeface="+mn-ea"/>
              </a:rPr>
              <a:t>:', </a:t>
            </a:r>
            <a:r>
              <a:rPr lang="ko-KR" altLang="en-US" sz="1400" dirty="0" err="1">
                <a:latin typeface="+mn-ea"/>
              </a:rPr>
              <a:t>confusionMatrix.accuracy</a:t>
            </a:r>
            <a:r>
              <a:rPr lang="ko-KR" altLang="en-US" sz="1400" dirty="0">
                <a:latin typeface="+mn-ea"/>
              </a:rPr>
              <a:t>());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 </a:t>
            </a:r>
          </a:p>
          <a:p>
            <a:r>
              <a:rPr lang="ko-KR" altLang="en-US" sz="1400" dirty="0" err="1">
                <a:latin typeface="+mn-ea"/>
              </a:rPr>
              <a:t>print</a:t>
            </a:r>
            <a:r>
              <a:rPr lang="ko-KR" altLang="en-US" sz="1400" dirty="0">
                <a:latin typeface="+mn-ea"/>
              </a:rPr>
              <a:t>('</a:t>
            </a:r>
            <a:r>
              <a:rPr lang="ko-KR" altLang="en-US" sz="1400" dirty="0" err="1">
                <a:latin typeface="+mn-ea"/>
              </a:rPr>
              <a:t>Producers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Accuracy</a:t>
            </a:r>
            <a:r>
              <a:rPr lang="ko-KR" altLang="en-US" sz="1400" dirty="0">
                <a:latin typeface="+mn-ea"/>
              </a:rPr>
              <a:t>:', </a:t>
            </a:r>
            <a:r>
              <a:rPr lang="ko-KR" altLang="en-US" sz="1400" dirty="0" err="1">
                <a:latin typeface="+mn-ea"/>
              </a:rPr>
              <a:t>confusionMatrix.producersAccuracy</a:t>
            </a:r>
            <a:r>
              <a:rPr lang="ko-KR" altLang="en-US" sz="1400" dirty="0">
                <a:latin typeface="+mn-ea"/>
              </a:rPr>
              <a:t>());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 </a:t>
            </a:r>
          </a:p>
          <a:p>
            <a:r>
              <a:rPr lang="ko-KR" altLang="en-US" sz="1400" dirty="0" err="1">
                <a:latin typeface="+mn-ea"/>
              </a:rPr>
              <a:t>print</a:t>
            </a:r>
            <a:r>
              <a:rPr lang="ko-KR" altLang="en-US" sz="1400" dirty="0">
                <a:latin typeface="+mn-ea"/>
              </a:rPr>
              <a:t>('</a:t>
            </a:r>
            <a:r>
              <a:rPr lang="ko-KR" altLang="en-US" sz="1400" dirty="0" err="1">
                <a:latin typeface="+mn-ea"/>
              </a:rPr>
              <a:t>Consumers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Accuracy</a:t>
            </a:r>
            <a:r>
              <a:rPr lang="ko-KR" altLang="en-US" sz="1400" dirty="0">
                <a:latin typeface="+mn-ea"/>
              </a:rPr>
              <a:t>:', </a:t>
            </a:r>
            <a:r>
              <a:rPr lang="ko-KR" altLang="en-US" sz="1400" dirty="0" err="1">
                <a:latin typeface="+mn-ea"/>
              </a:rPr>
              <a:t>confusionMatrix.consumersAccuracy</a:t>
            </a:r>
            <a:r>
              <a:rPr lang="ko-KR" altLang="en-US" sz="1400" dirty="0">
                <a:latin typeface="+mn-ea"/>
              </a:rPr>
              <a:t>()); </a:t>
            </a:r>
            <a:endParaRPr lang="en-US" altLang="ko-KR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  <a:p>
            <a:r>
              <a:rPr lang="ko-KR" altLang="en-US" sz="1400" dirty="0" err="1">
                <a:latin typeface="+mn-ea"/>
              </a:rPr>
              <a:t>print</a:t>
            </a:r>
            <a:r>
              <a:rPr lang="ko-KR" altLang="en-US" sz="1400" dirty="0">
                <a:latin typeface="+mn-ea"/>
              </a:rPr>
              <a:t>('</a:t>
            </a:r>
            <a:r>
              <a:rPr lang="ko-KR" altLang="en-US" sz="1400" dirty="0" err="1">
                <a:latin typeface="+mn-ea"/>
              </a:rPr>
              <a:t>Kappa</a:t>
            </a:r>
            <a:r>
              <a:rPr lang="ko-KR" altLang="en-US" sz="1400" dirty="0">
                <a:latin typeface="+mn-ea"/>
              </a:rPr>
              <a:t>:', </a:t>
            </a:r>
            <a:r>
              <a:rPr lang="ko-KR" altLang="en-US" sz="1400" dirty="0" err="1">
                <a:latin typeface="+mn-ea"/>
              </a:rPr>
              <a:t>confusionMatrix.kappa</a:t>
            </a:r>
            <a:r>
              <a:rPr lang="ko-KR" altLang="en-US" sz="1400" dirty="0">
                <a:latin typeface="+mn-ea"/>
              </a:rPr>
              <a:t>());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4AA2FB-D0A5-5F4F-0E0C-1444CF09A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77" y="1892541"/>
            <a:ext cx="3312346" cy="3984654"/>
          </a:xfrm>
          <a:prstGeom prst="rect">
            <a:avLst/>
          </a:prstGeom>
          <a:ln w="2857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1DD8A-0603-8B12-98CA-23E6FB4870A0}"/>
              </a:ext>
            </a:extLst>
          </p:cNvPr>
          <p:cNvSpPr txBox="1"/>
          <p:nvPr/>
        </p:nvSpPr>
        <p:spPr>
          <a:xfrm>
            <a:off x="9115720" y="3059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83%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1F067-37F9-FEE3-A8AD-34E91B187DCE}"/>
              </a:ext>
            </a:extLst>
          </p:cNvPr>
          <p:cNvSpPr txBox="1"/>
          <p:nvPr/>
        </p:nvSpPr>
        <p:spPr>
          <a:xfrm>
            <a:off x="9012550" y="5507863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0.77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0701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Hyperparameter Tuning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파라미터 조정으로 성능 평가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16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E2377E-C95F-0AEB-4D8B-7C505261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29" y="1670413"/>
            <a:ext cx="4883252" cy="4868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C969E3-9F4A-8529-F2C2-81DA66029AB4}"/>
              </a:ext>
            </a:extLst>
          </p:cNvPr>
          <p:cNvSpPr txBox="1"/>
          <p:nvPr/>
        </p:nvSpPr>
        <p:spPr>
          <a:xfrm>
            <a:off x="5579804" y="4692670"/>
            <a:ext cx="539053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+mn-ea"/>
              </a:rPr>
              <a:t>RandomForest</a:t>
            </a:r>
            <a:r>
              <a:rPr lang="ko-KR" altLang="en-US" dirty="0">
                <a:latin typeface="+mn-ea"/>
              </a:rPr>
              <a:t>의 트리 수가 정확도에 얼마나 영향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3A35B04-8E90-4014-775C-E804C189D435}"/>
              </a:ext>
            </a:extLst>
          </p:cNvPr>
          <p:cNvSpPr/>
          <p:nvPr/>
        </p:nvSpPr>
        <p:spPr>
          <a:xfrm>
            <a:off x="6351639" y="2290916"/>
            <a:ext cx="275303" cy="2654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DC49D6-89F2-A801-795A-7CAEEE75E63A}"/>
              </a:ext>
            </a:extLst>
          </p:cNvPr>
          <p:cNvCxnSpPr/>
          <p:nvPr/>
        </p:nvCxnSpPr>
        <p:spPr>
          <a:xfrm>
            <a:off x="4680155" y="2039745"/>
            <a:ext cx="80624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08034C-9A3E-F03C-2258-C96BE9E739C7}"/>
              </a:ext>
            </a:extLst>
          </p:cNvPr>
          <p:cNvSpPr txBox="1"/>
          <p:nvPr/>
        </p:nvSpPr>
        <p:spPr>
          <a:xfrm>
            <a:off x="6262224" y="1795999"/>
            <a:ext cx="38100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100</a:t>
            </a:r>
            <a:r>
              <a:rPr lang="ko-KR" altLang="en-US" dirty="0">
                <a:latin typeface="+mn-ea"/>
              </a:rPr>
              <a:t>까지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씩 증가</a:t>
            </a:r>
            <a:r>
              <a:rPr lang="en-US" altLang="ko-KR" dirty="0">
                <a:latin typeface="+mn-ea"/>
              </a:rPr>
              <a:t>(5, 10, 15…)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33975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Hyperparameter Tuning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17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34E08-A44E-B44C-DCB1-094D00735769}"/>
              </a:ext>
            </a:extLst>
          </p:cNvPr>
          <p:cNvSpPr txBox="1"/>
          <p:nvPr/>
        </p:nvSpPr>
        <p:spPr>
          <a:xfrm>
            <a:off x="5020597" y="4717379"/>
            <a:ext cx="79395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b="1" dirty="0"/>
              <a:t>정확도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0F049-DAA6-2BB8-A75F-F39C99B7612B}"/>
              </a:ext>
            </a:extLst>
          </p:cNvPr>
          <p:cNvSpPr txBox="1"/>
          <p:nvPr/>
        </p:nvSpPr>
        <p:spPr>
          <a:xfrm>
            <a:off x="8246806" y="6364736"/>
            <a:ext cx="197874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의사 결정</a:t>
            </a:r>
            <a:r>
              <a:rPr lang="en-US" altLang="ko-KR" sz="1600" b="1" dirty="0">
                <a:latin typeface="+mn-ea"/>
              </a:rPr>
              <a:t>) </a:t>
            </a:r>
            <a:r>
              <a:rPr lang="ko-KR" altLang="en-US" sz="1600" b="1" dirty="0">
                <a:latin typeface="+mn-ea"/>
              </a:rPr>
              <a:t>트리 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A829DB-6E5D-A5BB-96C7-5CC90890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42" y="3557736"/>
            <a:ext cx="6066810" cy="26578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DF0454-114F-B8AE-B1F4-8C5C3332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" y="1481201"/>
            <a:ext cx="5818564" cy="29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3570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Spatial Autocorrelation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공간 자기상관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18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5417FD-C6A0-70B0-45EC-82F1B4D2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836" y="2109839"/>
            <a:ext cx="8188328" cy="315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4EC5D0-E537-2033-7070-186116582C16}"/>
              </a:ext>
            </a:extLst>
          </p:cNvPr>
          <p:cNvSpPr txBox="1"/>
          <p:nvPr/>
        </p:nvSpPr>
        <p:spPr>
          <a:xfrm>
            <a:off x="2687815" y="5448696"/>
            <a:ext cx="68163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n-ea"/>
              </a:rPr>
              <a:t>지리적으로 가까운 데이터들의 연관성을 측정하는 개념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공간 자기상관이 높다는 것은 공간적으로 인접한 지점들이 비슷한 값을 갖는다는 것을 의미함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따라서 </a:t>
            </a:r>
            <a:r>
              <a:rPr lang="en-US" altLang="ko-KR" sz="1200" dirty="0">
                <a:latin typeface="+mn-ea"/>
              </a:rPr>
              <a:t>Training</a:t>
            </a:r>
            <a:r>
              <a:rPr lang="ko-KR" altLang="en-US" sz="1200" dirty="0">
                <a:latin typeface="+mn-ea"/>
              </a:rPr>
              <a:t> 데이터셋과 </a:t>
            </a:r>
            <a:r>
              <a:rPr lang="en-US" altLang="ko-KR" sz="1200" dirty="0">
                <a:latin typeface="+mn-ea"/>
              </a:rPr>
              <a:t>test </a:t>
            </a:r>
            <a:r>
              <a:rPr lang="ko-KR" altLang="en-US" sz="1200" dirty="0">
                <a:latin typeface="+mn-ea"/>
              </a:rPr>
              <a:t>데이터셋이 공간적으로 독립적이도록 샘플링 해야 함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ko-KR" altLang="en-US" sz="1200" dirty="0">
                <a:latin typeface="+mn-ea"/>
              </a:rPr>
              <a:t>교재에서는 </a:t>
            </a:r>
            <a:r>
              <a:rPr lang="en-US" altLang="ko-KR" sz="1200" dirty="0">
                <a:latin typeface="+mn-ea"/>
              </a:rPr>
              <a:t>1000m</a:t>
            </a:r>
            <a:r>
              <a:rPr lang="ko-KR" altLang="en-US" sz="1200" dirty="0">
                <a:latin typeface="+mn-ea"/>
              </a:rPr>
              <a:t> 이내에 있는 </a:t>
            </a:r>
            <a:r>
              <a:rPr lang="en-US" altLang="ko-KR" sz="1200" dirty="0">
                <a:latin typeface="+mn-ea"/>
              </a:rPr>
              <a:t>training</a:t>
            </a:r>
            <a:r>
              <a:rPr lang="ko-KR" altLang="en-US" sz="1200" dirty="0">
                <a:latin typeface="+mn-ea"/>
              </a:rPr>
              <a:t> 데이터셋 포인트들을 </a:t>
            </a:r>
            <a:r>
              <a:rPr lang="en-US" altLang="ko-KR" sz="1200" dirty="0">
                <a:latin typeface="+mn-ea"/>
              </a:rPr>
              <a:t>test </a:t>
            </a:r>
            <a:r>
              <a:rPr lang="ko-KR" altLang="en-US" sz="1200" dirty="0">
                <a:latin typeface="+mn-ea"/>
              </a:rPr>
              <a:t>데이터셋에서 제외함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052966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14541"/>
            <a:ext cx="10515600" cy="8610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Based on Sect. 7.2.1, test other classifiers (e.g., a Classification and Regression Tree or Support Vector Machine classifier) and compare the accuracy results with the Random Forest results. Which model performs better?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예제 문제 풀이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(1)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19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4935F-92A2-8AEB-B7F4-318663E8CA42}"/>
              </a:ext>
            </a:extLst>
          </p:cNvPr>
          <p:cNvSpPr txBox="1"/>
          <p:nvPr/>
        </p:nvSpPr>
        <p:spPr>
          <a:xfrm>
            <a:off x="646326" y="2552123"/>
            <a:ext cx="6882747" cy="330859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// </a:t>
            </a:r>
            <a:r>
              <a:rPr lang="ko-KR" altLang="en-US" sz="1100" dirty="0"/>
              <a:t>기존 </a:t>
            </a:r>
            <a:r>
              <a:rPr lang="en" altLang="ko-KR" sz="1100" dirty="0"/>
              <a:t>Random Forest </a:t>
            </a:r>
            <a:r>
              <a:rPr lang="ko-KR" altLang="en-US" sz="1100" dirty="0"/>
              <a:t>분류기 대신 </a:t>
            </a:r>
            <a:r>
              <a:rPr lang="en" altLang="ko-KR" sz="1100" dirty="0"/>
              <a:t>CART</a:t>
            </a:r>
            <a:r>
              <a:rPr lang="en-US" altLang="ko-KR" sz="1100" dirty="0"/>
              <a:t>(Classification and Regression Tree)</a:t>
            </a:r>
            <a:r>
              <a:rPr lang="en" altLang="ko-KR" sz="1100" dirty="0"/>
              <a:t> </a:t>
            </a:r>
            <a:r>
              <a:rPr lang="ko-KR" altLang="en-US" sz="1100" dirty="0"/>
              <a:t>분류기를 사용하여 훈련</a:t>
            </a:r>
            <a:endParaRPr lang="en-US" altLang="ko-KR" sz="1100" dirty="0"/>
          </a:p>
          <a:p>
            <a:r>
              <a:rPr lang="en" altLang="ko-KR" sz="1100" dirty="0"/>
              <a:t>var </a:t>
            </a:r>
            <a:r>
              <a:rPr lang="en" altLang="ko-KR" sz="1100" dirty="0" err="1"/>
              <a:t>CARTclassifier</a:t>
            </a:r>
            <a:r>
              <a:rPr lang="en" altLang="ko-KR" sz="1100" dirty="0"/>
              <a:t> = </a:t>
            </a:r>
            <a:r>
              <a:rPr lang="en" altLang="ko-KR" sz="1100" dirty="0" err="1"/>
              <a:t>ee.Classifier.smileCart</a:t>
            </a:r>
            <a:r>
              <a:rPr lang="en" altLang="ko-KR" sz="1100" dirty="0"/>
              <a:t>().train({</a:t>
            </a:r>
          </a:p>
          <a:p>
            <a:r>
              <a:rPr lang="en" altLang="ko-KR" sz="1100" dirty="0"/>
              <a:t>  features: </a:t>
            </a:r>
            <a:r>
              <a:rPr lang="en" altLang="ko-KR" sz="1100" dirty="0" err="1"/>
              <a:t>trainingSet</a:t>
            </a:r>
            <a:r>
              <a:rPr lang="en" altLang="ko-KR" sz="1100" dirty="0"/>
              <a:t>,</a:t>
            </a:r>
          </a:p>
          <a:p>
            <a:r>
              <a:rPr lang="en" altLang="ko-KR" sz="1100" dirty="0"/>
              <a:t>  </a:t>
            </a:r>
            <a:r>
              <a:rPr lang="en" altLang="ko-KR" sz="1100" dirty="0" err="1"/>
              <a:t>classProperty</a:t>
            </a:r>
            <a:r>
              <a:rPr lang="en" altLang="ko-KR" sz="1100" dirty="0"/>
              <a:t>: 'class',</a:t>
            </a:r>
          </a:p>
          <a:p>
            <a:r>
              <a:rPr lang="en" altLang="ko-KR" sz="1100" dirty="0"/>
              <a:t>  </a:t>
            </a:r>
            <a:r>
              <a:rPr lang="en" altLang="ko-KR" sz="1100" dirty="0" err="1"/>
              <a:t>inputProperties</a:t>
            </a:r>
            <a:r>
              <a:rPr lang="en" altLang="ko-KR" sz="1100" dirty="0"/>
              <a:t>: </a:t>
            </a:r>
            <a:r>
              <a:rPr lang="en" altLang="ko-KR" sz="1100" dirty="0" err="1"/>
              <a:t>predictionBands</a:t>
            </a:r>
            <a:endParaRPr lang="en" altLang="ko-KR" sz="1100" dirty="0"/>
          </a:p>
          <a:p>
            <a:r>
              <a:rPr lang="en" altLang="ko-KR" sz="1100" dirty="0"/>
              <a:t>});</a:t>
            </a:r>
          </a:p>
          <a:p>
            <a:endParaRPr lang="en" altLang="ko-KR" sz="1100" dirty="0"/>
          </a:p>
          <a:p>
            <a:r>
              <a:rPr lang="en" altLang="ko-KR" sz="1100" dirty="0"/>
              <a:t>// </a:t>
            </a:r>
            <a:r>
              <a:rPr lang="ko-KR" altLang="en-US" sz="1100" dirty="0"/>
              <a:t>테스트 셋으로 </a:t>
            </a:r>
            <a:r>
              <a:rPr lang="en" altLang="ko-KR" sz="1100" dirty="0"/>
              <a:t>CART </a:t>
            </a:r>
            <a:r>
              <a:rPr lang="ko-KR" altLang="en-US" sz="1100" dirty="0"/>
              <a:t>분류기의 분류를 수행하고 혼동 행렬을 얻어 모델의 정확도를 확인</a:t>
            </a:r>
            <a:endParaRPr lang="en-US" altLang="ko-KR" sz="1100" dirty="0"/>
          </a:p>
          <a:p>
            <a:r>
              <a:rPr lang="en" altLang="ko-KR" sz="1100" dirty="0"/>
              <a:t>var </a:t>
            </a:r>
            <a:r>
              <a:rPr lang="en" altLang="ko-KR" sz="1100" dirty="0" err="1"/>
              <a:t>CARTconfusionMatrix</a:t>
            </a:r>
            <a:r>
              <a:rPr lang="en" altLang="ko-KR" sz="1100" dirty="0"/>
              <a:t> = </a:t>
            </a:r>
            <a:r>
              <a:rPr lang="en" altLang="ko-KR" sz="1100" dirty="0" err="1"/>
              <a:t>testingSet.classify</a:t>
            </a:r>
            <a:r>
              <a:rPr lang="en" altLang="ko-KR" sz="1100" dirty="0"/>
              <a:t>(</a:t>
            </a:r>
            <a:r>
              <a:rPr lang="en" altLang="ko-KR" sz="1100" dirty="0" err="1"/>
              <a:t>CARTclassifier</a:t>
            </a:r>
            <a:r>
              <a:rPr lang="en" altLang="ko-KR" sz="1100" dirty="0"/>
              <a:t>).</a:t>
            </a:r>
            <a:r>
              <a:rPr lang="en" altLang="ko-KR" sz="1100" dirty="0" err="1"/>
              <a:t>errorMatrix</a:t>
            </a:r>
            <a:r>
              <a:rPr lang="en" altLang="ko-KR" sz="1100" dirty="0"/>
              <a:t>({</a:t>
            </a:r>
          </a:p>
          <a:p>
            <a:r>
              <a:rPr lang="en" altLang="ko-KR" sz="1100" dirty="0"/>
              <a:t>  actual: 'class',</a:t>
            </a:r>
          </a:p>
          <a:p>
            <a:r>
              <a:rPr lang="en" altLang="ko-KR" sz="1100" dirty="0"/>
              <a:t>  predicted: 'classification'</a:t>
            </a:r>
          </a:p>
          <a:p>
            <a:r>
              <a:rPr lang="en" altLang="ko-KR" sz="1100" dirty="0"/>
              <a:t>});</a:t>
            </a:r>
          </a:p>
          <a:p>
            <a:endParaRPr lang="en" altLang="ko-KR" sz="1100" dirty="0"/>
          </a:p>
          <a:p>
            <a:r>
              <a:rPr lang="en" altLang="ko-KR" sz="1100" dirty="0"/>
              <a:t>// </a:t>
            </a:r>
            <a:r>
              <a:rPr lang="ko-KR" altLang="en-US" sz="1100" dirty="0"/>
              <a:t>결과 출력</a:t>
            </a:r>
            <a:endParaRPr lang="en-US" altLang="ko-KR" sz="1100" dirty="0"/>
          </a:p>
          <a:p>
            <a:r>
              <a:rPr lang="en" altLang="ko-KR" sz="1100" dirty="0"/>
              <a:t>print('CART Confusion matrix:', </a:t>
            </a:r>
            <a:r>
              <a:rPr lang="en" altLang="ko-KR" sz="1100" dirty="0" err="1"/>
              <a:t>CARTconfusionMatrix</a:t>
            </a:r>
            <a:r>
              <a:rPr lang="en" altLang="ko-KR" sz="1100" dirty="0"/>
              <a:t>);</a:t>
            </a:r>
          </a:p>
          <a:p>
            <a:r>
              <a:rPr lang="en" altLang="ko-KR" sz="1100" dirty="0"/>
              <a:t>print('CART Overall Accuracy:', </a:t>
            </a:r>
            <a:r>
              <a:rPr lang="en" altLang="ko-KR" sz="1100" dirty="0" err="1"/>
              <a:t>CARTconfusionMatrix.accuracy</a:t>
            </a:r>
            <a:r>
              <a:rPr lang="en" altLang="ko-KR" sz="1100" dirty="0"/>
              <a:t>());</a:t>
            </a:r>
          </a:p>
          <a:p>
            <a:r>
              <a:rPr lang="en" altLang="ko-KR" sz="1100" dirty="0"/>
              <a:t>print('CART Producers Accuracy:', </a:t>
            </a:r>
            <a:r>
              <a:rPr lang="en" altLang="ko-KR" sz="1100" dirty="0" err="1"/>
              <a:t>CARTconfusionMatrix.producersAccuracy</a:t>
            </a:r>
            <a:r>
              <a:rPr lang="en" altLang="ko-KR" sz="1100" dirty="0"/>
              <a:t>());</a:t>
            </a:r>
          </a:p>
          <a:p>
            <a:r>
              <a:rPr lang="en" altLang="ko-KR" sz="1100" dirty="0"/>
              <a:t>print('CART Consumers Accuracy:', </a:t>
            </a:r>
            <a:r>
              <a:rPr lang="en" altLang="ko-KR" sz="1100" dirty="0" err="1"/>
              <a:t>CARTconfusionMatrix.consumersAccuracy</a:t>
            </a:r>
            <a:r>
              <a:rPr lang="en" altLang="ko-KR" sz="1100" dirty="0"/>
              <a:t>());</a:t>
            </a:r>
          </a:p>
          <a:p>
            <a:r>
              <a:rPr lang="en" altLang="ko-KR" sz="1100" dirty="0"/>
              <a:t>print('CART Kappa:', </a:t>
            </a:r>
            <a:r>
              <a:rPr lang="en" altLang="ko-KR" sz="1100" dirty="0" err="1"/>
              <a:t>CARTconfusionMatrix.kappa</a:t>
            </a:r>
            <a:r>
              <a:rPr lang="en" altLang="ko-KR" sz="1100" dirty="0"/>
              <a:t>());</a:t>
            </a:r>
            <a:endParaRPr lang="ko-KR" altLang="en-US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FF22CA-4EC5-BE2F-FD8D-230A90DF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039" y="2289509"/>
            <a:ext cx="4143735" cy="3926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040253-D4BF-6531-FC12-B10E23186D37}"/>
              </a:ext>
            </a:extLst>
          </p:cNvPr>
          <p:cNvSpPr txBox="1"/>
          <p:nvPr/>
        </p:nvSpPr>
        <p:spPr>
          <a:xfrm>
            <a:off x="9479534" y="3429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80%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0B127-6A79-BA19-0934-7A09ACDD0408}"/>
              </a:ext>
            </a:extLst>
          </p:cNvPr>
          <p:cNvSpPr txBox="1"/>
          <p:nvPr/>
        </p:nvSpPr>
        <p:spPr>
          <a:xfrm>
            <a:off x="9479533" y="582623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0.73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55802"/>
      </p:ext>
    </p:extLst>
  </p:cSld>
  <p:clrMapOvr>
    <a:masterClrMapping/>
  </p:clrMapOvr>
  <p:transition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+mn-ea"/>
              </a:rPr>
              <a:t>Google Earth Engine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30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600"/>
              <a:t>지구 데이터를 대규모로 분석하고 시각화 할 수 있는 플랫폼</a:t>
            </a:r>
            <a:endParaRPr lang="ko-KR" altLang="en-US" sz="16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7084" y="4057955"/>
            <a:ext cx="8038913" cy="2466003"/>
          </a:xfrm>
          <a:prstGeom prst="rect">
            <a:avLst/>
          </a:prstGeom>
          <a:ln w="28575">
            <a:solidFill>
              <a:srgbClr val="c00000"/>
            </a:solidFill>
            <a:prstDash val="sysDash"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5688" y="2180534"/>
            <a:ext cx="5334196" cy="3245235"/>
          </a:xfrm>
          <a:prstGeom prst="rect">
            <a:avLst/>
          </a:prstGeom>
          <a:ln w="28575">
            <a:solidFill>
              <a:srgbClr val="c00000"/>
            </a:solidFill>
            <a:prstDash val="sysDash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07658"/>
            <a:ext cx="10515600" cy="594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Try setting a different seed in the </a:t>
            </a:r>
            <a:r>
              <a:rPr lang="en-US" altLang="ko-KR" sz="1600" dirty="0" err="1">
                <a:latin typeface="+mn-ea"/>
              </a:rPr>
              <a:t>randomColumn</a:t>
            </a:r>
            <a:r>
              <a:rPr lang="en-US" altLang="ko-KR" sz="1600" dirty="0">
                <a:latin typeface="+mn-ea"/>
              </a:rPr>
              <a:t> method and see how that affects the accuracy results. You can also change the split between the training and testing sets (e.g., 70/30 or 60/40).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예제 문제 풀이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(2)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20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62A4F8-804A-A7B8-1B5F-6B2D7DFCC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901" y="2711930"/>
            <a:ext cx="2611325" cy="308035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77F505-69B2-ABE9-8947-2F71B9E84784}"/>
              </a:ext>
            </a:extLst>
          </p:cNvPr>
          <p:cNvSpPr txBox="1"/>
          <p:nvPr/>
        </p:nvSpPr>
        <p:spPr>
          <a:xfrm>
            <a:off x="3253197" y="3429000"/>
            <a:ext cx="579277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// </a:t>
            </a:r>
            <a:r>
              <a:rPr lang="ko-KR" altLang="en-US" sz="1200" dirty="0" err="1"/>
              <a:t>시드값</a:t>
            </a:r>
            <a:r>
              <a:rPr lang="ko-KR" altLang="en-US" sz="1200" dirty="0"/>
              <a:t> 변경</a:t>
            </a:r>
          </a:p>
          <a:p>
            <a:r>
              <a:rPr lang="ko-KR" altLang="en-US" sz="1200" dirty="0" err="1"/>
              <a:t>var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trainingTesting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data.randomColumn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random</a:t>
            </a:r>
            <a:r>
              <a:rPr lang="ko-KR" altLang="en-US" sz="1200" dirty="0"/>
              <a:t>', 123);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// 데이터셋을 비율 변경 </a:t>
            </a:r>
            <a:r>
              <a:rPr lang="en-US" altLang="ko-KR" sz="1200" dirty="0"/>
              <a:t>(70/30)</a:t>
            </a:r>
            <a:endParaRPr lang="ko-KR" altLang="en-US" sz="1200" dirty="0"/>
          </a:p>
          <a:p>
            <a:r>
              <a:rPr lang="ko-KR" altLang="en-US" sz="1200" dirty="0" err="1"/>
              <a:t>var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trainingSet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trainingTesting.filter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ee.Filter.lessThan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random</a:t>
            </a:r>
            <a:r>
              <a:rPr lang="ko-KR" altLang="en-US" sz="1200" dirty="0"/>
              <a:t>', 0.7));</a:t>
            </a:r>
          </a:p>
          <a:p>
            <a:r>
              <a:rPr lang="ko-KR" altLang="en-US" sz="1200" dirty="0" err="1"/>
              <a:t>var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testingSet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trainingTesting.filter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ee.Filter.greaterThanOrEquals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random</a:t>
            </a:r>
            <a:r>
              <a:rPr lang="ko-KR" altLang="en-US" sz="1200" dirty="0"/>
              <a:t>', 0.7));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D396B6-7397-7C64-B78A-270442A37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39" y="2644437"/>
            <a:ext cx="2611325" cy="316965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9EC3FD-2A48-0869-9E43-855DAFB90CFA}"/>
              </a:ext>
            </a:extLst>
          </p:cNvPr>
          <p:cNvSpPr txBox="1"/>
          <p:nvPr/>
        </p:nvSpPr>
        <p:spPr>
          <a:xfrm>
            <a:off x="1939937" y="3572846"/>
            <a:ext cx="514597" cy="29379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83%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10BC4-8F84-A774-1F44-34FE260460FD}"/>
              </a:ext>
            </a:extLst>
          </p:cNvPr>
          <p:cNvSpPr txBox="1"/>
          <p:nvPr/>
        </p:nvSpPr>
        <p:spPr>
          <a:xfrm>
            <a:off x="1858601" y="5454311"/>
            <a:ext cx="7526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0.77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A8D697-5D1C-FA00-F808-7DD159CE836B}"/>
              </a:ext>
            </a:extLst>
          </p:cNvPr>
          <p:cNvSpPr txBox="1"/>
          <p:nvPr/>
        </p:nvSpPr>
        <p:spPr>
          <a:xfrm>
            <a:off x="10333399" y="5422948"/>
            <a:ext cx="7526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0.89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08CD6-354B-69A4-CB22-17C3B8C30DB8}"/>
              </a:ext>
            </a:extLst>
          </p:cNvPr>
          <p:cNvSpPr txBox="1"/>
          <p:nvPr/>
        </p:nvSpPr>
        <p:spPr>
          <a:xfrm>
            <a:off x="10369336" y="3572846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92%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4086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E97C474-1B00-0663-6A48-2A13A4BF69B6}"/>
              </a:ext>
            </a:extLst>
          </p:cNvPr>
          <p:cNvGrpSpPr/>
          <p:nvPr/>
        </p:nvGrpSpPr>
        <p:grpSpPr>
          <a:xfrm>
            <a:off x="3329723" y="1895116"/>
            <a:ext cx="6365120" cy="2891118"/>
            <a:chOff x="3450175" y="1983441"/>
            <a:chExt cx="6365120" cy="289111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D20AB6F-24D7-0266-BEB7-952AA1A84BD8}"/>
                </a:ext>
              </a:extLst>
            </p:cNvPr>
            <p:cNvSpPr/>
            <p:nvPr/>
          </p:nvSpPr>
          <p:spPr>
            <a:xfrm>
              <a:off x="3816723" y="1983441"/>
              <a:ext cx="5998572" cy="28911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srgbClr val="002060"/>
                  </a:solidFill>
                  <a:latin typeface="+mn-ea"/>
                </a:rPr>
                <a:t>감사합니다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58E3E2-30A7-B5C4-49CE-BD0C7E53A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061" t="13373" r="11286" b="13865"/>
            <a:stretch/>
          </p:blipFill>
          <p:spPr>
            <a:xfrm>
              <a:off x="3450175" y="2766600"/>
              <a:ext cx="1199480" cy="132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64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23662" y="587054"/>
            <a:ext cx="1046630" cy="5737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latin typeface="+mn-ea"/>
              </a:rPr>
              <a:t>목차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639441-2482-DAD2-CA85-8885C7EC9BAA}"/>
              </a:ext>
            </a:extLst>
          </p:cNvPr>
          <p:cNvGrpSpPr/>
          <p:nvPr/>
        </p:nvGrpSpPr>
        <p:grpSpPr>
          <a:xfrm>
            <a:off x="954740" y="1854063"/>
            <a:ext cx="10282518" cy="3979160"/>
            <a:chOff x="954740" y="1854063"/>
            <a:chExt cx="10282518" cy="397916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D16ABD3-78F5-3366-85BB-BE1F8C35BB01}"/>
                </a:ext>
              </a:extLst>
            </p:cNvPr>
            <p:cNvGrpSpPr/>
            <p:nvPr/>
          </p:nvGrpSpPr>
          <p:grpSpPr>
            <a:xfrm>
              <a:off x="954741" y="1854063"/>
              <a:ext cx="10282517" cy="2356660"/>
              <a:chOff x="954738" y="1762264"/>
              <a:chExt cx="10282517" cy="235666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C863666-27A9-765A-D1A1-A27A28F78B24}"/>
                  </a:ext>
                </a:extLst>
              </p:cNvPr>
              <p:cNvSpPr/>
              <p:nvPr/>
            </p:nvSpPr>
            <p:spPr>
              <a:xfrm>
                <a:off x="954738" y="3384764"/>
                <a:ext cx="10282517" cy="734160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r>
                  <a:rPr lang="ko-KR" altLang="en-US" sz="2000" b="1" dirty="0">
                    <a:solidFill>
                      <a:srgbClr val="002060"/>
                    </a:solidFill>
                    <a:latin typeface="+mn-ea"/>
                  </a:rPr>
                  <a:t>실습</a:t>
                </a:r>
                <a:endParaRPr lang="en" altLang="ko-KR" sz="2000" b="1" dirty="0">
                  <a:solidFill>
                    <a:srgbClr val="002060"/>
                  </a:solidFill>
                  <a:effectLst/>
                  <a:latin typeface="+mn-ea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BB1ADAB-C8D8-C880-3F4E-49F6B24701A2}"/>
                  </a:ext>
                </a:extLst>
              </p:cNvPr>
              <p:cNvSpPr/>
              <p:nvPr/>
            </p:nvSpPr>
            <p:spPr>
              <a:xfrm>
                <a:off x="954738" y="1762264"/>
                <a:ext cx="10282517" cy="734160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2060"/>
                    </a:solidFill>
                    <a:effectLst/>
                    <a:latin typeface="+mn-ea"/>
                  </a:rPr>
                  <a:t>이론</a:t>
                </a:r>
                <a:endParaRPr lang="en" altLang="ko-KR" sz="2000" b="1" dirty="0">
                  <a:solidFill>
                    <a:srgbClr val="002060"/>
                  </a:solidFill>
                  <a:effectLst/>
                  <a:latin typeface="+mn-ea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015DCC5-6BA0-E966-5A46-76C2EEB9C69F}"/>
                </a:ext>
              </a:extLst>
            </p:cNvPr>
            <p:cNvSpPr/>
            <p:nvPr/>
          </p:nvSpPr>
          <p:spPr>
            <a:xfrm>
              <a:off x="954740" y="5099063"/>
              <a:ext cx="10282517" cy="73416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ko-KR" altLang="en-US" sz="2000" b="1" dirty="0">
                  <a:solidFill>
                    <a:srgbClr val="002060"/>
                  </a:solidFill>
                  <a:effectLst/>
                  <a:latin typeface="+mn-ea"/>
                </a:rPr>
                <a:t>예제 문제 풀이</a:t>
              </a:r>
              <a:endParaRPr lang="en" altLang="ko-KR" sz="2000" b="1" dirty="0">
                <a:solidFill>
                  <a:srgbClr val="002060"/>
                </a:solidFill>
                <a:effectLst/>
                <a:latin typeface="+mn-ea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271170-4234-43EA-F884-9B1078EE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52" y="1160796"/>
            <a:ext cx="3317877" cy="500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개요 및 이론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4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87C796BA-E39B-E52A-64C4-5055F427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31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ko-KR" altLang="en-US" sz="1600" dirty="0">
                <a:latin typeface="+mn-ea"/>
              </a:rPr>
              <a:t>이미지 분류</a:t>
            </a:r>
            <a:r>
              <a:rPr lang="en-US" altLang="ko-KR" sz="1600" dirty="0">
                <a:latin typeface="+mn-ea"/>
              </a:rPr>
              <a:t>(image classification)</a:t>
            </a:r>
            <a:r>
              <a:rPr lang="ko-KR" altLang="en-US" sz="1600" dirty="0">
                <a:latin typeface="+mn-ea"/>
              </a:rPr>
              <a:t>에 대한 정확도 평가</a:t>
            </a:r>
            <a:r>
              <a:rPr lang="en-US" altLang="ko-KR" sz="1600" dirty="0">
                <a:latin typeface="+mn-ea"/>
              </a:rPr>
              <a:t>(assess the accuracy)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51910-29E2-F898-7BF2-AFAE21CA1511}"/>
              </a:ext>
            </a:extLst>
          </p:cNvPr>
          <p:cNvSpPr txBox="1"/>
          <p:nvPr/>
        </p:nvSpPr>
        <p:spPr>
          <a:xfrm>
            <a:off x="7413940" y="3256582"/>
            <a:ext cx="2751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ko-KR" altLang="en-US" sz="1400" dirty="0">
                <a:latin typeface="+mn-ea"/>
              </a:rPr>
              <a:t>생성된 정보에 대한 신뢰를 위해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400" dirty="0">
                <a:latin typeface="+mn-ea"/>
              </a:rPr>
              <a:t>정확도의 정량적 측정이 필요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118EC6-696C-2AD1-9671-C7DB9871B91F}"/>
              </a:ext>
            </a:extLst>
          </p:cNvPr>
          <p:cNvGrpSpPr/>
          <p:nvPr/>
        </p:nvGrpSpPr>
        <p:grpSpPr>
          <a:xfrm>
            <a:off x="545963" y="2425596"/>
            <a:ext cx="6867977" cy="4013611"/>
            <a:chOff x="2662010" y="2410767"/>
            <a:chExt cx="6867977" cy="401361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E519806-71F5-4442-B3C0-F5D914A18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2010" y="2410767"/>
              <a:ext cx="6867977" cy="4013611"/>
            </a:xfrm>
            <a:prstGeom prst="rect">
              <a:avLst/>
            </a:prstGeom>
          </p:spPr>
        </p:pic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881535E1-7A9D-7007-2D67-130B5387E3FE}"/>
                </a:ext>
              </a:extLst>
            </p:cNvPr>
            <p:cNvCxnSpPr>
              <a:cxnSpLocks/>
            </p:cNvCxnSpPr>
            <p:nvPr/>
          </p:nvCxnSpPr>
          <p:spPr>
            <a:xfrm>
              <a:off x="2732183" y="3503363"/>
              <a:ext cx="125592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[R] 48">
              <a:extLst>
                <a:ext uri="{FF2B5EF4-FFF2-40B4-BE49-F238E27FC236}">
                  <a16:creationId xmlns:a16="http://schemas.microsoft.com/office/drawing/2014/main" id="{B103608C-0E24-2172-587C-ED8A5862208A}"/>
                </a:ext>
              </a:extLst>
            </p:cNvPr>
            <p:cNvCxnSpPr>
              <a:cxnSpLocks/>
            </p:cNvCxnSpPr>
            <p:nvPr/>
          </p:nvCxnSpPr>
          <p:spPr>
            <a:xfrm>
              <a:off x="8264233" y="3503363"/>
              <a:ext cx="78144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48">
              <a:extLst>
                <a:ext uri="{FF2B5EF4-FFF2-40B4-BE49-F238E27FC236}">
                  <a16:creationId xmlns:a16="http://schemas.microsoft.com/office/drawing/2014/main" id="{6CCE976F-8457-1120-5896-44B51E7ED67B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82" y="3754085"/>
              <a:ext cx="113193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48">
              <a:extLst>
                <a:ext uri="{FF2B5EF4-FFF2-40B4-BE49-F238E27FC236}">
                  <a16:creationId xmlns:a16="http://schemas.microsoft.com/office/drawing/2014/main" id="{EDDADAE8-E99A-C00C-98EC-E818FB429E42}"/>
                </a:ext>
              </a:extLst>
            </p:cNvPr>
            <p:cNvCxnSpPr>
              <a:cxnSpLocks/>
            </p:cNvCxnSpPr>
            <p:nvPr/>
          </p:nvCxnSpPr>
          <p:spPr>
            <a:xfrm>
              <a:off x="5559529" y="3754085"/>
              <a:ext cx="174583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48">
              <a:extLst>
                <a:ext uri="{FF2B5EF4-FFF2-40B4-BE49-F238E27FC236}">
                  <a16:creationId xmlns:a16="http://schemas.microsoft.com/office/drawing/2014/main" id="{33FAA290-7A29-9993-B98C-1481BEF0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993013" y="4702898"/>
              <a:ext cx="105266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BE623EE-188B-72EF-AF40-CBBFAA2AD904}"/>
              </a:ext>
            </a:extLst>
          </p:cNvPr>
          <p:cNvSpPr txBox="1"/>
          <p:nvPr/>
        </p:nvSpPr>
        <p:spPr>
          <a:xfrm>
            <a:off x="7413940" y="4278512"/>
            <a:ext cx="447471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ko-KR" altLang="en-US" sz="1400" dirty="0">
                <a:latin typeface="+mn-ea"/>
              </a:rPr>
              <a:t>정확도 평가는 분류가 실제와 얼마나 일치하는지 측정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23" name="직선 연결선[R] 48">
            <a:extLst>
              <a:ext uri="{FF2B5EF4-FFF2-40B4-BE49-F238E27FC236}">
                <a16:creationId xmlns:a16="http://schemas.microsoft.com/office/drawing/2014/main" id="{B32C697A-6956-13F3-EB8E-CA5E80BBA2F3}"/>
              </a:ext>
            </a:extLst>
          </p:cNvPr>
          <p:cNvCxnSpPr>
            <a:cxnSpLocks/>
          </p:cNvCxnSpPr>
          <p:nvPr/>
        </p:nvCxnSpPr>
        <p:spPr>
          <a:xfrm>
            <a:off x="4225979" y="5941843"/>
            <a:ext cx="18700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48">
            <a:extLst>
              <a:ext uri="{FF2B5EF4-FFF2-40B4-BE49-F238E27FC236}">
                <a16:creationId xmlns:a16="http://schemas.microsoft.com/office/drawing/2014/main" id="{61B4EDC6-E5F9-F51E-53A4-62A2B06B11B6}"/>
              </a:ext>
            </a:extLst>
          </p:cNvPr>
          <p:cNvCxnSpPr>
            <a:cxnSpLocks/>
          </p:cNvCxnSpPr>
          <p:nvPr/>
        </p:nvCxnSpPr>
        <p:spPr>
          <a:xfrm>
            <a:off x="616136" y="6167986"/>
            <a:ext cx="125592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91741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Quantifying Classification Accuracy Through a Confusion Matrix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5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65B9-1A88-AD3D-29BB-07C32EBA57CF}"/>
              </a:ext>
            </a:extLst>
          </p:cNvPr>
          <p:cNvSpPr txBox="1"/>
          <p:nvPr/>
        </p:nvSpPr>
        <p:spPr>
          <a:xfrm>
            <a:off x="7491471" y="1492275"/>
            <a:ext cx="322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rgbClr val="00B0F0"/>
                </a:solidFill>
                <a:latin typeface="+mn-ea"/>
              </a:rPr>
              <a:t>“Confusion Matrix”</a:t>
            </a:r>
            <a:r>
              <a:rPr kumimoji="1" lang="ko-KR" altLang="en-US" sz="1200" dirty="0" err="1">
                <a:solidFill>
                  <a:srgbClr val="00B0F0"/>
                </a:solidFill>
                <a:latin typeface="+mn-ea"/>
              </a:rPr>
              <a:t>를</a:t>
            </a:r>
            <a:r>
              <a:rPr kumimoji="1" lang="ko-KR" altLang="en-US" sz="1200" dirty="0">
                <a:solidFill>
                  <a:srgbClr val="00B0F0"/>
                </a:solidFill>
                <a:latin typeface="+mn-ea"/>
              </a:rPr>
              <a:t> 이용하여 정확도 평가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71016E-1893-08F7-D876-F95DCBC0E3DB}"/>
              </a:ext>
            </a:extLst>
          </p:cNvPr>
          <p:cNvGrpSpPr/>
          <p:nvPr/>
        </p:nvGrpSpPr>
        <p:grpSpPr>
          <a:xfrm>
            <a:off x="431499" y="2403085"/>
            <a:ext cx="11328999" cy="3319453"/>
            <a:chOff x="405557" y="1630774"/>
            <a:chExt cx="11328999" cy="33194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6C97BC-1D45-0151-FF7B-4B4D061C1120}"/>
                </a:ext>
              </a:extLst>
            </p:cNvPr>
            <p:cNvSpPr txBox="1"/>
            <p:nvPr/>
          </p:nvSpPr>
          <p:spPr>
            <a:xfrm>
              <a:off x="7617298" y="3051973"/>
              <a:ext cx="3227942" cy="30777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/>
                <a:t>정확도를 위해 기본 프로토콜이 고려</a:t>
              </a:r>
              <a:endParaRPr lang="en-US" altLang="ko-KR" sz="14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5DA8603-D204-9286-5D5A-2B59C27E9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557" y="1630774"/>
              <a:ext cx="7085914" cy="3319453"/>
            </a:xfrm>
            <a:prstGeom prst="rect">
              <a:avLst/>
            </a:prstGeom>
          </p:spPr>
        </p:pic>
        <p:cxnSp>
          <p:nvCxnSpPr>
            <p:cNvPr id="11" name="직선 연결선[R] 48">
              <a:extLst>
                <a:ext uri="{FF2B5EF4-FFF2-40B4-BE49-F238E27FC236}">
                  <a16:creationId xmlns:a16="http://schemas.microsoft.com/office/drawing/2014/main" id="{956E5DB4-8BF5-8AF0-2498-EEBE4B4BF7B5}"/>
                </a:ext>
              </a:extLst>
            </p:cNvPr>
            <p:cNvCxnSpPr>
              <a:cxnSpLocks/>
            </p:cNvCxnSpPr>
            <p:nvPr/>
          </p:nvCxnSpPr>
          <p:spPr>
            <a:xfrm>
              <a:off x="2961701" y="1910617"/>
              <a:ext cx="3527589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48">
              <a:extLst>
                <a:ext uri="{FF2B5EF4-FFF2-40B4-BE49-F238E27FC236}">
                  <a16:creationId xmlns:a16="http://schemas.microsoft.com/office/drawing/2014/main" id="{0FAA95E0-232F-A616-C4DC-029441875400}"/>
                </a:ext>
              </a:extLst>
            </p:cNvPr>
            <p:cNvCxnSpPr>
              <a:cxnSpLocks/>
            </p:cNvCxnSpPr>
            <p:nvPr/>
          </p:nvCxnSpPr>
          <p:spPr>
            <a:xfrm>
              <a:off x="5960540" y="2158275"/>
              <a:ext cx="1462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4EB30B-06C0-5C0B-B22D-3C5550B729D9}"/>
                </a:ext>
              </a:extLst>
            </p:cNvPr>
            <p:cNvSpPr txBox="1"/>
            <p:nvPr/>
          </p:nvSpPr>
          <p:spPr>
            <a:xfrm>
              <a:off x="7617298" y="1791536"/>
              <a:ext cx="1428136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분류 결과 만족</a:t>
              </a:r>
              <a:r>
                <a:rPr lang="en-US" altLang="ko-KR" sz="1400" dirty="0">
                  <a:latin typeface="+mn-ea"/>
                </a:rPr>
                <a:t>?</a:t>
              </a:r>
            </a:p>
            <a:p>
              <a:pPr marL="285750" indent="-285750">
                <a:buFont typeface="Wingdings" panose="05000000000000000000" pitchFamily="2" charset="2"/>
                <a:buChar char="è"/>
              </a:pPr>
              <a:r>
                <a:rPr lang="ko-KR" altLang="en-US" sz="1400" dirty="0">
                  <a:latin typeface="+mn-ea"/>
                </a:rPr>
                <a:t>정확도 평가</a:t>
              </a:r>
              <a:endParaRPr lang="en-US" altLang="ko-KR" sz="1400" dirty="0">
                <a:latin typeface="+mn-ea"/>
              </a:endParaRPr>
            </a:p>
          </p:txBody>
        </p:sp>
        <p:cxnSp>
          <p:nvCxnSpPr>
            <p:cNvPr id="18" name="직선 연결선[R] 48">
              <a:extLst>
                <a:ext uri="{FF2B5EF4-FFF2-40B4-BE49-F238E27FC236}">
                  <a16:creationId xmlns:a16="http://schemas.microsoft.com/office/drawing/2014/main" id="{63458EE0-8EC7-57C2-8AF9-050989001E87}"/>
                </a:ext>
              </a:extLst>
            </p:cNvPr>
            <p:cNvCxnSpPr>
              <a:cxnSpLocks/>
            </p:cNvCxnSpPr>
            <p:nvPr/>
          </p:nvCxnSpPr>
          <p:spPr>
            <a:xfrm>
              <a:off x="1354127" y="4139475"/>
              <a:ext cx="1462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C67923-1B15-D5B0-EF00-B823A6B56A0D}"/>
                </a:ext>
              </a:extLst>
            </p:cNvPr>
            <p:cNvSpPr txBox="1"/>
            <p:nvPr/>
          </p:nvSpPr>
          <p:spPr>
            <a:xfrm>
              <a:off x="7617298" y="3831698"/>
              <a:ext cx="4117258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/>
                <a:t>정확도를 측정하기 위해 필요한 샘플 수를 계산함</a:t>
              </a:r>
              <a:endParaRPr lang="en-US" altLang="ko-KR" sz="1400" dirty="0"/>
            </a:p>
          </p:txBody>
        </p:sp>
        <p:cxnSp>
          <p:nvCxnSpPr>
            <p:cNvPr id="21" name="직선 연결선[R] 48">
              <a:extLst>
                <a:ext uri="{FF2B5EF4-FFF2-40B4-BE49-F238E27FC236}">
                  <a16:creationId xmlns:a16="http://schemas.microsoft.com/office/drawing/2014/main" id="{A19F7823-D9B1-8939-9E82-DE82EDEA1FF5}"/>
                </a:ext>
              </a:extLst>
            </p:cNvPr>
            <p:cNvCxnSpPr>
              <a:cxnSpLocks/>
            </p:cNvCxnSpPr>
            <p:nvPr/>
          </p:nvCxnSpPr>
          <p:spPr>
            <a:xfrm>
              <a:off x="6579972" y="2905527"/>
              <a:ext cx="84338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48">
              <a:extLst>
                <a:ext uri="{FF2B5EF4-FFF2-40B4-BE49-F238E27FC236}">
                  <a16:creationId xmlns:a16="http://schemas.microsoft.com/office/drawing/2014/main" id="{2492170A-EAC8-7839-6BB7-3B977F953912}"/>
                </a:ext>
              </a:extLst>
            </p:cNvPr>
            <p:cNvCxnSpPr>
              <a:cxnSpLocks/>
            </p:cNvCxnSpPr>
            <p:nvPr/>
          </p:nvCxnSpPr>
          <p:spPr>
            <a:xfrm>
              <a:off x="481782" y="3166081"/>
              <a:ext cx="62680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48">
              <a:extLst>
                <a:ext uri="{FF2B5EF4-FFF2-40B4-BE49-F238E27FC236}">
                  <a16:creationId xmlns:a16="http://schemas.microsoft.com/office/drawing/2014/main" id="{85B122CD-4D3B-E82A-4D76-413E68AA0F59}"/>
                </a:ext>
              </a:extLst>
            </p:cNvPr>
            <p:cNvCxnSpPr>
              <a:cxnSpLocks/>
            </p:cNvCxnSpPr>
            <p:nvPr/>
          </p:nvCxnSpPr>
          <p:spPr>
            <a:xfrm>
              <a:off x="1383623" y="3166081"/>
              <a:ext cx="1462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040089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Quantifying Classification Accuracy Through a Confusion Matrix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6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DEB08-E502-FDB9-4AC6-33C1BFE74A75}"/>
              </a:ext>
            </a:extLst>
          </p:cNvPr>
          <p:cNvSpPr txBox="1"/>
          <p:nvPr/>
        </p:nvSpPr>
        <p:spPr>
          <a:xfrm>
            <a:off x="912767" y="1786359"/>
            <a:ext cx="111276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+mn-ea"/>
              </a:rPr>
              <a:t>var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data</a:t>
            </a:r>
            <a:r>
              <a:rPr lang="ko-KR" altLang="en-US" sz="1600" dirty="0">
                <a:latin typeface="+mn-ea"/>
              </a:rPr>
              <a:t> = </a:t>
            </a:r>
            <a:r>
              <a:rPr lang="ko-KR" altLang="en-US" sz="1600" dirty="0" err="1">
                <a:latin typeface="+mn-ea"/>
              </a:rPr>
              <a:t>ee.</a:t>
            </a:r>
            <a:r>
              <a:rPr lang="ko-KR" altLang="en-US" sz="1600" dirty="0" err="1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FeatureCollection</a:t>
            </a:r>
            <a:r>
              <a:rPr lang="ko-KR" altLang="en-US" sz="1600" dirty="0">
                <a:latin typeface="+mn-ea"/>
              </a:rPr>
              <a:t>('</a:t>
            </a:r>
            <a:r>
              <a:rPr lang="ko-KR" altLang="en-US" sz="1600" dirty="0" err="1">
                <a:latin typeface="+mn-ea"/>
              </a:rPr>
              <a:t>projects</a:t>
            </a:r>
            <a:r>
              <a:rPr lang="ko-KR" altLang="en-US" sz="1600" dirty="0">
                <a:latin typeface="+mn-ea"/>
              </a:rPr>
              <a:t>/</a:t>
            </a:r>
            <a:r>
              <a:rPr lang="ko-KR" altLang="en-US" sz="1600" dirty="0" err="1">
                <a:latin typeface="+mn-ea"/>
              </a:rPr>
              <a:t>gee-book</a:t>
            </a:r>
            <a:r>
              <a:rPr lang="ko-KR" altLang="en-US" sz="1600" dirty="0">
                <a:latin typeface="+mn-ea"/>
              </a:rPr>
              <a:t>/</a:t>
            </a:r>
            <a:r>
              <a:rPr lang="ko-KR" altLang="en-US" sz="1600" dirty="0" err="1">
                <a:latin typeface="+mn-ea"/>
              </a:rPr>
              <a:t>assets</a:t>
            </a:r>
            <a:r>
              <a:rPr lang="ko-KR" altLang="en-US" sz="1600" dirty="0">
                <a:latin typeface="+mn-ea"/>
              </a:rPr>
              <a:t>/F2-2/</a:t>
            </a:r>
            <a:r>
              <a:rPr lang="ko-KR" altLang="en-US" sz="1600" dirty="0" err="1">
                <a:latin typeface="+mn-ea"/>
              </a:rPr>
              <a:t>milan_data</a:t>
            </a:r>
            <a:r>
              <a:rPr lang="ko-KR" altLang="en-US" sz="1600" dirty="0">
                <a:latin typeface="+mn-ea"/>
              </a:rPr>
              <a:t>’); </a:t>
            </a:r>
            <a:r>
              <a:rPr lang="en-US" altLang="ko-KR" sz="1200" b="1" dirty="0">
                <a:highlight>
                  <a:srgbClr val="C0C0C0"/>
                </a:highlight>
                <a:latin typeface="+mn-ea"/>
              </a:rPr>
              <a:t>//</a:t>
            </a:r>
            <a:r>
              <a:rPr lang="ko-KR" altLang="en-US" sz="1200" b="1" dirty="0">
                <a:highlight>
                  <a:srgbClr val="C0C0C0"/>
                </a:highlight>
                <a:latin typeface="+mn-ea"/>
              </a:rPr>
              <a:t>데이터셋 가져오기</a:t>
            </a:r>
            <a:endParaRPr lang="en-US" altLang="ko-KR" sz="1200" b="1" dirty="0">
              <a:highlight>
                <a:srgbClr val="C0C0C0"/>
              </a:highlight>
              <a:latin typeface="+mn-ea"/>
            </a:endParaRPr>
          </a:p>
          <a:p>
            <a:endParaRPr lang="ko-KR" altLang="en-US" sz="1600" dirty="0">
              <a:latin typeface="+mn-ea"/>
            </a:endParaRPr>
          </a:p>
          <a:p>
            <a:r>
              <a:rPr lang="ko-KR" altLang="en-US" sz="1600" dirty="0" err="1">
                <a:latin typeface="+mn-ea"/>
              </a:rPr>
              <a:t>var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predictionBands</a:t>
            </a:r>
            <a:r>
              <a:rPr lang="ko-KR" altLang="en-US" sz="1600" dirty="0">
                <a:latin typeface="+mn-ea"/>
              </a:rPr>
              <a:t> = ['SR_B1', 'SR_B2', 'SR_B3', 'SR_B4', 'SR_B5', 'SR_B6', 'SR_B7','ST_B10','ndvi', '</a:t>
            </a:r>
            <a:r>
              <a:rPr lang="ko-KR" altLang="en-US" sz="1600" dirty="0" err="1">
                <a:latin typeface="+mn-ea"/>
              </a:rPr>
              <a:t>ndwi</a:t>
            </a:r>
            <a:r>
              <a:rPr lang="ko-KR" altLang="en-US" sz="1600" dirty="0">
                <a:latin typeface="+mn-ea"/>
              </a:rPr>
              <a:t>’];</a:t>
            </a:r>
            <a:endParaRPr lang="en-US" altLang="ko-KR" sz="1600" dirty="0">
              <a:latin typeface="+mn-ea"/>
            </a:endParaRPr>
          </a:p>
          <a:p>
            <a:r>
              <a:rPr lang="en-US" altLang="ko-KR" sz="1200" b="1" dirty="0">
                <a:highlight>
                  <a:srgbClr val="C0C0C0"/>
                </a:highlight>
                <a:latin typeface="+mn-ea"/>
              </a:rPr>
              <a:t>//</a:t>
            </a:r>
            <a:r>
              <a:rPr lang="ko-KR" altLang="en-US" sz="1200" b="1" dirty="0">
                <a:highlight>
                  <a:srgbClr val="C0C0C0"/>
                </a:highlight>
                <a:latin typeface="+mn-ea"/>
              </a:rPr>
              <a:t>분류에 사용될 목록</a:t>
            </a:r>
            <a:endParaRPr lang="en-US" altLang="ko-KR" sz="1200" b="1" dirty="0">
              <a:highlight>
                <a:srgbClr val="C0C0C0"/>
              </a:highlight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B8968-FD42-6154-3D1A-39542A24905D}"/>
              </a:ext>
            </a:extLst>
          </p:cNvPr>
          <p:cNvSpPr txBox="1"/>
          <p:nvPr/>
        </p:nvSpPr>
        <p:spPr>
          <a:xfrm>
            <a:off x="1168406" y="1546016"/>
            <a:ext cx="871495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데이터 집합</a:t>
            </a:r>
            <a:endParaRPr lang="en-US" altLang="ko-KR" sz="1000" dirty="0"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A064DB-9954-7996-9725-8CA8A77991FC}"/>
              </a:ext>
            </a:extLst>
          </p:cNvPr>
          <p:cNvGrpSpPr/>
          <p:nvPr/>
        </p:nvGrpSpPr>
        <p:grpSpPr>
          <a:xfrm>
            <a:off x="532062" y="3713912"/>
            <a:ext cx="5691756" cy="1909333"/>
            <a:chOff x="3186773" y="3769061"/>
            <a:chExt cx="5691756" cy="19093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E2A7600-A8EC-8B9C-2A8B-9139D436A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23"/>
            <a:stretch/>
          </p:blipFill>
          <p:spPr>
            <a:xfrm>
              <a:off x="3186773" y="3769061"/>
              <a:ext cx="5691756" cy="190933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438D6C-9E0B-1FBB-CD2D-1441264C3280}"/>
                </a:ext>
              </a:extLst>
            </p:cNvPr>
            <p:cNvSpPr/>
            <p:nvPr/>
          </p:nvSpPr>
          <p:spPr>
            <a:xfrm>
              <a:off x="3186773" y="4181424"/>
              <a:ext cx="1622350" cy="136763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CDE60D6-E53F-7E19-6336-4505C792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19" y="2968081"/>
            <a:ext cx="5306819" cy="33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9171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Quantifying Classification Accuracy Through a Confusion Matrix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7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DEB08-E502-FDB9-4AC6-33C1BFE74A75}"/>
              </a:ext>
            </a:extLst>
          </p:cNvPr>
          <p:cNvSpPr txBox="1"/>
          <p:nvPr/>
        </p:nvSpPr>
        <p:spPr>
          <a:xfrm>
            <a:off x="532170" y="2767280"/>
            <a:ext cx="111276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+mn-ea"/>
              </a:rPr>
              <a:t>var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trainingTesting</a:t>
            </a:r>
            <a:r>
              <a:rPr lang="ko-KR" altLang="en-US" sz="1600" dirty="0">
                <a:latin typeface="+mn-ea"/>
              </a:rPr>
              <a:t> = </a:t>
            </a:r>
            <a:r>
              <a:rPr lang="ko-KR" altLang="en-US" sz="1600" dirty="0" err="1">
                <a:latin typeface="+mn-ea"/>
              </a:rPr>
              <a:t>data.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randomColumn</a:t>
            </a:r>
            <a:r>
              <a:rPr lang="ko-KR" altLang="en-US" sz="1600" dirty="0">
                <a:latin typeface="+mn-ea"/>
              </a:rPr>
              <a:t>(); </a:t>
            </a:r>
            <a:r>
              <a:rPr lang="en-US" altLang="ko-KR" sz="1200" b="1" dirty="0">
                <a:highlight>
                  <a:srgbClr val="C0C0C0"/>
                </a:highlight>
                <a:latin typeface="+mn-ea"/>
              </a:rPr>
              <a:t>//</a:t>
            </a:r>
            <a:r>
              <a:rPr lang="ko-KR" altLang="en-US" sz="1200" b="1" dirty="0">
                <a:highlight>
                  <a:srgbClr val="C0C0C0"/>
                </a:highlight>
                <a:latin typeface="+mn-ea"/>
              </a:rPr>
              <a:t>무작위 숫자 열 추가</a:t>
            </a:r>
            <a:r>
              <a:rPr lang="en-US" altLang="ko-KR" sz="1200" b="1" dirty="0">
                <a:latin typeface="+mn-ea"/>
              </a:rPr>
              <a:t>-&gt; </a:t>
            </a:r>
            <a:r>
              <a:rPr lang="ko-KR" altLang="en-US" sz="1200" b="1" dirty="0">
                <a:latin typeface="+mn-ea"/>
              </a:rPr>
              <a:t>각 특징에 대해 무작위로 생성된 숫자를 포함하는 새 열 생성</a:t>
            </a:r>
            <a:endParaRPr lang="ko-KR" altLang="en-US" sz="1600" b="1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 err="1">
                <a:latin typeface="+mn-ea"/>
              </a:rPr>
              <a:t>var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trainingSet</a:t>
            </a:r>
            <a:r>
              <a:rPr lang="ko-KR" altLang="en-US" sz="1600" dirty="0">
                <a:latin typeface="+mn-ea"/>
              </a:rPr>
              <a:t> = </a:t>
            </a:r>
            <a:r>
              <a:rPr lang="ko-KR" altLang="en-US" sz="1600" dirty="0" err="1">
                <a:latin typeface="+mn-ea"/>
              </a:rPr>
              <a:t>trainingTesting.filter</a:t>
            </a:r>
            <a:r>
              <a:rPr lang="ko-KR" altLang="en-US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ee.Filter.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lessThan</a:t>
            </a:r>
            <a:r>
              <a:rPr lang="ko-KR" altLang="en-US" sz="1600" dirty="0">
                <a:latin typeface="+mn-ea"/>
              </a:rPr>
              <a:t>('</a:t>
            </a:r>
            <a:r>
              <a:rPr lang="ko-KR" altLang="en-US" sz="1600" dirty="0" err="1">
                <a:latin typeface="+mn-ea"/>
              </a:rPr>
              <a:t>random</a:t>
            </a:r>
            <a:r>
              <a:rPr lang="ko-KR" altLang="en-US" sz="1600" dirty="0">
                <a:latin typeface="+mn-ea"/>
              </a:rPr>
              <a:t>', 0.8)); </a:t>
            </a:r>
            <a:r>
              <a:rPr lang="en-US" altLang="ko-KR" sz="1200" b="1" dirty="0">
                <a:highlight>
                  <a:srgbClr val="C0C0C0"/>
                </a:highlight>
                <a:latin typeface="+mn-ea"/>
              </a:rPr>
              <a:t>//Training</a:t>
            </a:r>
            <a:r>
              <a:rPr lang="ko-KR" altLang="en-US" sz="1200" b="1" dirty="0">
                <a:highlight>
                  <a:srgbClr val="C0C0C0"/>
                </a:highlight>
                <a:latin typeface="+mn-ea"/>
              </a:rPr>
              <a:t> </a:t>
            </a:r>
            <a:r>
              <a:rPr lang="en-US" altLang="ko-KR" sz="1200" b="1" dirty="0">
                <a:highlight>
                  <a:srgbClr val="C0C0C0"/>
                </a:highlight>
                <a:latin typeface="+mn-ea"/>
              </a:rPr>
              <a:t>: Test == 8 : 2</a:t>
            </a:r>
            <a:endParaRPr lang="ko-KR" altLang="en-US" sz="1200" b="1" dirty="0">
              <a:highlight>
                <a:srgbClr val="C0C0C0"/>
              </a:highlight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 err="1">
                <a:latin typeface="+mn-ea"/>
              </a:rPr>
              <a:t>var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testingSet</a:t>
            </a:r>
            <a:r>
              <a:rPr lang="ko-KR" altLang="en-US" sz="1600" dirty="0">
                <a:latin typeface="+mn-ea"/>
              </a:rPr>
              <a:t> = </a:t>
            </a:r>
            <a:r>
              <a:rPr lang="ko-KR" altLang="en-US" sz="1600" dirty="0" err="1">
                <a:latin typeface="+mn-ea"/>
              </a:rPr>
              <a:t>trainingTesting.filter</a:t>
            </a:r>
            <a:r>
              <a:rPr lang="ko-KR" altLang="en-US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ee.Filter.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greaterThan</a:t>
            </a:r>
            <a:r>
              <a:rPr lang="ko-KR" altLang="en-US" sz="1600" dirty="0" err="1">
                <a:latin typeface="+mn-ea"/>
              </a:rPr>
              <a:t>OrEquals</a:t>
            </a:r>
            <a:r>
              <a:rPr lang="ko-KR" altLang="en-US" sz="1600" dirty="0">
                <a:latin typeface="+mn-ea"/>
              </a:rPr>
              <a:t>('</a:t>
            </a:r>
            <a:r>
              <a:rPr lang="ko-KR" altLang="en-US" sz="1600" dirty="0" err="1">
                <a:latin typeface="+mn-ea"/>
              </a:rPr>
              <a:t>random</a:t>
            </a:r>
            <a:r>
              <a:rPr lang="ko-KR" altLang="en-US" sz="1600" dirty="0">
                <a:latin typeface="+mn-ea"/>
              </a:rPr>
              <a:t>', 0.8));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1BB88B-C23A-4827-5153-88176C7C932D}"/>
              </a:ext>
            </a:extLst>
          </p:cNvPr>
          <p:cNvSpPr txBox="1"/>
          <p:nvPr/>
        </p:nvSpPr>
        <p:spPr>
          <a:xfrm>
            <a:off x="1895993" y="2261419"/>
            <a:ext cx="1899258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FeatureCollection</a:t>
            </a:r>
            <a:endParaRPr lang="en-US" altLang="ko-KR" sz="1600" b="1" dirty="0">
              <a:latin typeface="+mn-ea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018BFEA-E649-5B83-8FC5-1BC94108A067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845622" y="2599973"/>
            <a:ext cx="0" cy="2415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019B252-DD01-2B96-2DCE-07C4F696B063}"/>
              </a:ext>
            </a:extLst>
          </p:cNvPr>
          <p:cNvSpPr txBox="1"/>
          <p:nvPr/>
        </p:nvSpPr>
        <p:spPr>
          <a:xfrm>
            <a:off x="3795251" y="4045961"/>
            <a:ext cx="4441118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n-ea"/>
              </a:rPr>
              <a:t>Random</a:t>
            </a:r>
            <a:r>
              <a:rPr lang="ko-KR" altLang="en-US" sz="1600" b="1" dirty="0">
                <a:latin typeface="+mn-ea"/>
              </a:rPr>
              <a:t> 열 값이 </a:t>
            </a:r>
            <a:r>
              <a:rPr lang="en-US" altLang="ko-KR" sz="1600" b="1" dirty="0">
                <a:latin typeface="+mn-ea"/>
              </a:rPr>
              <a:t>0.8</a:t>
            </a:r>
            <a:r>
              <a:rPr lang="ko-KR" altLang="en-US" sz="1600" b="1" dirty="0">
                <a:latin typeface="+mn-ea"/>
              </a:rPr>
              <a:t>보다 작은 특징을 필터링</a:t>
            </a:r>
            <a:endParaRPr lang="en-US" altLang="ko-KR" sz="1600" b="1" dirty="0">
              <a:latin typeface="+mn-ea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7E0454D-89CC-FFE9-A983-13A864A71ADB}"/>
              </a:ext>
            </a:extLst>
          </p:cNvPr>
          <p:cNvCxnSpPr/>
          <p:nvPr/>
        </p:nvCxnSpPr>
        <p:spPr>
          <a:xfrm>
            <a:off x="5421674" y="3810903"/>
            <a:ext cx="10648" cy="22107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1F90850-3D87-A1AE-5C36-F07764901A91}"/>
              </a:ext>
            </a:extLst>
          </p:cNvPr>
          <p:cNvSpPr txBox="1"/>
          <p:nvPr/>
        </p:nvSpPr>
        <p:spPr>
          <a:xfrm>
            <a:off x="3875441" y="5310661"/>
            <a:ext cx="421487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n-ea"/>
              </a:rPr>
              <a:t>Random</a:t>
            </a:r>
            <a:r>
              <a:rPr lang="ko-KR" altLang="en-US" sz="1600" b="1" dirty="0">
                <a:latin typeface="+mn-ea"/>
              </a:rPr>
              <a:t> 열 값이 </a:t>
            </a:r>
            <a:r>
              <a:rPr lang="en-US" altLang="ko-KR" sz="1600" b="1" dirty="0">
                <a:latin typeface="+mn-ea"/>
              </a:rPr>
              <a:t>0.8</a:t>
            </a:r>
            <a:r>
              <a:rPr lang="ko-KR" altLang="en-US" sz="1600" b="1" dirty="0">
                <a:latin typeface="+mn-ea"/>
              </a:rPr>
              <a:t> 이상인 특징을 필터링</a:t>
            </a:r>
            <a:endParaRPr lang="en-US" altLang="ko-KR" sz="1600" b="1" dirty="0">
              <a:latin typeface="+mn-ea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3EF3574-0620-BEEC-53AB-A0DE8245B336}"/>
              </a:ext>
            </a:extLst>
          </p:cNvPr>
          <p:cNvCxnSpPr/>
          <p:nvPr/>
        </p:nvCxnSpPr>
        <p:spPr>
          <a:xfrm>
            <a:off x="5501864" y="5075603"/>
            <a:ext cx="10648" cy="22107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86824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Quantifying Classification Accuracy Through a Confusion Matrix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8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DE537-17E1-4ABC-E6F6-BF0796F2139B}"/>
              </a:ext>
            </a:extLst>
          </p:cNvPr>
          <p:cNvSpPr txBox="1"/>
          <p:nvPr/>
        </p:nvSpPr>
        <p:spPr>
          <a:xfrm>
            <a:off x="1254842" y="3069220"/>
            <a:ext cx="96823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+mn-ea"/>
              </a:rPr>
              <a:t>var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RFclassifier</a:t>
            </a:r>
            <a:r>
              <a:rPr lang="ko-KR" altLang="en-US" sz="1600" dirty="0">
                <a:latin typeface="+mn-ea"/>
              </a:rPr>
              <a:t> = </a:t>
            </a:r>
            <a:r>
              <a:rPr lang="ko-KR" altLang="en-US" sz="1600" dirty="0" err="1">
                <a:latin typeface="+mn-ea"/>
              </a:rPr>
              <a:t>ee.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Classifier.smileRandomForest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(50)</a:t>
            </a:r>
            <a:r>
              <a:rPr lang="ko-KR" altLang="en-US" sz="1600" dirty="0">
                <a:latin typeface="+mn-ea"/>
              </a:rPr>
              <a:t>.</a:t>
            </a:r>
            <a:r>
              <a:rPr lang="ko-KR" altLang="en-US" sz="1600" dirty="0" err="1">
                <a:latin typeface="+mn-ea"/>
              </a:rPr>
              <a:t>train</a:t>
            </a:r>
            <a:r>
              <a:rPr lang="ko-KR" altLang="en-US" sz="1600" dirty="0">
                <a:latin typeface="+mn-ea"/>
              </a:rPr>
              <a:t>({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  </a:t>
            </a:r>
            <a:r>
              <a:rPr lang="ko-KR" altLang="en-US" sz="1600" dirty="0" err="1">
                <a:latin typeface="+mn-ea"/>
              </a:rPr>
              <a:t>features</a:t>
            </a:r>
            <a:r>
              <a:rPr lang="ko-KR" altLang="en-US" sz="1600" dirty="0">
                <a:latin typeface="+mn-ea"/>
              </a:rPr>
              <a:t>: 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trainingSet</a:t>
            </a:r>
            <a:r>
              <a:rPr lang="ko-KR" altLang="en-US" sz="1600" dirty="0">
                <a:latin typeface="+mn-ea"/>
              </a:rPr>
              <a:t>, </a:t>
            </a:r>
            <a:r>
              <a:rPr lang="en-US" altLang="ko-KR" sz="1200" b="1" dirty="0">
                <a:highlight>
                  <a:srgbClr val="C0C0C0"/>
                </a:highlight>
                <a:latin typeface="+mn-ea"/>
              </a:rPr>
              <a:t>// training </a:t>
            </a:r>
            <a:r>
              <a:rPr lang="ko-KR" altLang="en-US" sz="1200" b="1" dirty="0">
                <a:highlight>
                  <a:srgbClr val="C0C0C0"/>
                </a:highlight>
                <a:latin typeface="+mn-ea"/>
              </a:rPr>
              <a:t>데이터셋 사용</a:t>
            </a:r>
            <a:endParaRPr lang="en-US" altLang="ko-KR" sz="1600" b="1" dirty="0">
              <a:highlight>
                <a:srgbClr val="C0C0C0"/>
              </a:highlight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  </a:t>
            </a:r>
            <a:r>
              <a:rPr lang="ko-KR" altLang="en-US" sz="1600" dirty="0" err="1">
                <a:latin typeface="+mn-ea"/>
              </a:rPr>
              <a:t>classProperty</a:t>
            </a:r>
            <a:r>
              <a:rPr lang="ko-KR" altLang="en-US" sz="1600" dirty="0">
                <a:latin typeface="+mn-ea"/>
              </a:rPr>
              <a:t>: '</a:t>
            </a:r>
            <a:r>
              <a:rPr lang="ko-KR" altLang="en-US" sz="1600" dirty="0" err="1">
                <a:latin typeface="+mn-ea"/>
              </a:rPr>
              <a:t>class</a:t>
            </a:r>
            <a:r>
              <a:rPr lang="ko-KR" altLang="en-US" sz="1600" dirty="0">
                <a:latin typeface="+mn-ea"/>
              </a:rPr>
              <a:t>’,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  </a:t>
            </a:r>
            <a:r>
              <a:rPr lang="ko-KR" altLang="en-US" sz="1600" dirty="0" err="1">
                <a:latin typeface="+mn-ea"/>
              </a:rPr>
              <a:t>inputProperties</a:t>
            </a:r>
            <a:r>
              <a:rPr lang="ko-KR" altLang="en-US" sz="1600" dirty="0">
                <a:latin typeface="+mn-ea"/>
              </a:rPr>
              <a:t>: </a:t>
            </a:r>
            <a:r>
              <a:rPr lang="ko-KR" altLang="en-US" sz="1600" dirty="0" err="1">
                <a:latin typeface="+mn-ea"/>
              </a:rPr>
              <a:t>predictionBands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});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97F48-5C8D-C3C3-E10E-EBE1338236E0}"/>
              </a:ext>
            </a:extLst>
          </p:cNvPr>
          <p:cNvSpPr txBox="1"/>
          <p:nvPr/>
        </p:nvSpPr>
        <p:spPr>
          <a:xfrm>
            <a:off x="3522001" y="2448698"/>
            <a:ext cx="28431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n-ea"/>
              </a:rPr>
              <a:t>50</a:t>
            </a:r>
            <a:r>
              <a:rPr lang="ko-KR" altLang="en-US" sz="1600" b="1" dirty="0">
                <a:latin typeface="+mn-ea"/>
              </a:rPr>
              <a:t>개의 </a:t>
            </a:r>
            <a:r>
              <a:rPr lang="en-US" altLang="ko-KR" sz="1600" b="1" dirty="0" err="1">
                <a:latin typeface="+mn-ea"/>
              </a:rPr>
              <a:t>RandomForest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생성</a:t>
            </a:r>
            <a:endParaRPr lang="en-US" altLang="ko-KR" sz="1600" b="1" dirty="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8A21B59-E163-BB98-B682-44E48EC44F7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943580" y="2787252"/>
            <a:ext cx="0" cy="28196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D7E8C0-87FE-D979-EBD8-51AA7A7F4348}"/>
              </a:ext>
            </a:extLst>
          </p:cNvPr>
          <p:cNvSpPr txBox="1"/>
          <p:nvPr/>
        </p:nvSpPr>
        <p:spPr>
          <a:xfrm>
            <a:off x="1543665" y="4566035"/>
            <a:ext cx="88293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+mn-ea"/>
              </a:rPr>
              <a:t>// </a:t>
            </a:r>
            <a:r>
              <a:rPr lang="ko-KR" altLang="en-US" sz="1800" b="1" dirty="0">
                <a:latin typeface="+mn-ea"/>
              </a:rPr>
              <a:t>주어진 </a:t>
            </a:r>
            <a:r>
              <a:rPr lang="en-US" altLang="ko-KR" sz="1800" b="1" dirty="0">
                <a:latin typeface="+mn-ea"/>
              </a:rPr>
              <a:t>training</a:t>
            </a:r>
            <a:r>
              <a:rPr lang="ko-KR" altLang="en-US" sz="1800" b="1" dirty="0">
                <a:latin typeface="+mn-ea"/>
              </a:rPr>
              <a:t>데이터셋을 이용하여 </a:t>
            </a:r>
            <a:r>
              <a:rPr lang="en-US" altLang="ko-KR" sz="1800" b="1" dirty="0">
                <a:latin typeface="+mn-ea"/>
              </a:rPr>
              <a:t>50</a:t>
            </a:r>
            <a:r>
              <a:rPr lang="ko-KR" altLang="en-US" sz="1800" b="1" dirty="0">
                <a:latin typeface="+mn-ea"/>
              </a:rPr>
              <a:t>개의 의사결정 트리를 갖는 모델 생성</a:t>
            </a:r>
            <a:endParaRPr lang="en-US" altLang="ko-KR" sz="1800" b="1" dirty="0">
              <a:latin typeface="+mn-ea"/>
            </a:endParaRPr>
          </a:p>
          <a:p>
            <a:r>
              <a:rPr lang="en-US" altLang="ko-KR" sz="1800" b="1" dirty="0">
                <a:latin typeface="+mn-ea"/>
              </a:rPr>
              <a:t>// training</a:t>
            </a:r>
            <a:r>
              <a:rPr lang="ko-KR" altLang="en-US" sz="1800" b="1" dirty="0">
                <a:latin typeface="+mn-ea"/>
              </a:rPr>
              <a:t>된 모델을 </a:t>
            </a:r>
            <a:r>
              <a:rPr lang="en-US" altLang="ko-KR" sz="1800" b="1" dirty="0" err="1">
                <a:latin typeface="+mn-ea"/>
              </a:rPr>
              <a:t>RFclassifier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변수에 할당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09036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" altLang="ko-KR" sz="2000" dirty="0">
                <a:solidFill>
                  <a:schemeClr val="bg1"/>
                </a:solidFill>
                <a:latin typeface="+mn-ea"/>
              </a:rPr>
              <a:t>Quantifying Classification Accuracy Through a Confusion Matrix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9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3B51F-84D6-9796-DBD8-A5B58FEFF854}"/>
              </a:ext>
            </a:extLst>
          </p:cNvPr>
          <p:cNvSpPr txBox="1"/>
          <p:nvPr/>
        </p:nvSpPr>
        <p:spPr>
          <a:xfrm>
            <a:off x="2941072" y="1890545"/>
            <a:ext cx="630985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+mn-ea"/>
              </a:rPr>
              <a:t>var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confusionMatrix</a:t>
            </a:r>
            <a:r>
              <a:rPr lang="ko-KR" altLang="en-US" sz="1600" dirty="0">
                <a:latin typeface="+mn-ea"/>
              </a:rPr>
              <a:t> = 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testingSet</a:t>
            </a:r>
            <a:r>
              <a:rPr lang="ko-KR" altLang="en-US" sz="1600" dirty="0" err="1">
                <a:latin typeface="+mn-ea"/>
              </a:rPr>
              <a:t>.classify</a:t>
            </a:r>
            <a:r>
              <a:rPr lang="ko-KR" altLang="en-US" sz="1600" dirty="0">
                <a:latin typeface="+mn-ea"/>
              </a:rPr>
              <a:t>(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RFclassifier</a:t>
            </a:r>
            <a:r>
              <a:rPr lang="ko-KR" altLang="en-US" sz="1600" dirty="0">
                <a:latin typeface="+mn-ea"/>
              </a:rPr>
              <a:t>).</a:t>
            </a:r>
            <a:r>
              <a:rPr lang="ko-KR" altLang="en-US" sz="1600" dirty="0" err="1">
                <a:latin typeface="+mn-ea"/>
              </a:rPr>
              <a:t>errorMatrix</a:t>
            </a:r>
            <a:r>
              <a:rPr lang="ko-KR" altLang="en-US" sz="1600" dirty="0">
                <a:latin typeface="+mn-ea"/>
              </a:rPr>
              <a:t>({</a:t>
            </a:r>
            <a:endParaRPr lang="en-US" altLang="ko-KR" sz="1600" dirty="0">
              <a:latin typeface="+mn-ea"/>
            </a:endParaRPr>
          </a:p>
          <a:p>
            <a:r>
              <a:rPr lang="en-US" altLang="ko-KR" sz="1200" b="1" dirty="0">
                <a:highlight>
                  <a:srgbClr val="C0C0C0"/>
                </a:highlight>
                <a:latin typeface="+mn-ea"/>
              </a:rPr>
              <a:t>//test </a:t>
            </a:r>
            <a:r>
              <a:rPr lang="ko-KR" altLang="en-US" sz="1200" b="1" dirty="0">
                <a:highlight>
                  <a:srgbClr val="C0C0C0"/>
                </a:highlight>
                <a:latin typeface="+mn-ea"/>
              </a:rPr>
              <a:t>데이터셋과 앞서 만든 </a:t>
            </a:r>
            <a:r>
              <a:rPr lang="en-US" altLang="ko-KR" sz="1200" b="1" dirty="0" err="1">
                <a:highlight>
                  <a:srgbClr val="C0C0C0"/>
                </a:highlight>
                <a:latin typeface="+mn-ea"/>
              </a:rPr>
              <a:t>Rfclassifier</a:t>
            </a:r>
            <a:r>
              <a:rPr lang="ko-KR" altLang="en-US" sz="1200" b="1" dirty="0">
                <a:highlight>
                  <a:srgbClr val="C0C0C0"/>
                </a:highlight>
                <a:latin typeface="+mn-ea"/>
              </a:rPr>
              <a:t>를 사용하여 분류</a:t>
            </a:r>
            <a:endParaRPr lang="en-US" altLang="ko-KR" sz="1200" b="1" dirty="0">
              <a:highlight>
                <a:srgbClr val="C0C0C0"/>
              </a:highlight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</a:t>
            </a:r>
            <a:r>
              <a:rPr lang="ko-KR" altLang="en-US" sz="1600" dirty="0" err="1">
                <a:latin typeface="+mn-ea"/>
              </a:rPr>
              <a:t>actual</a:t>
            </a:r>
            <a:r>
              <a:rPr lang="ko-KR" altLang="en-US" sz="1600" dirty="0">
                <a:latin typeface="+mn-ea"/>
              </a:rPr>
              <a:t>: '</a:t>
            </a:r>
            <a:r>
              <a:rPr lang="ko-KR" altLang="en-US" sz="1600" dirty="0" err="1">
                <a:latin typeface="+mn-ea"/>
              </a:rPr>
              <a:t>class</a:t>
            </a:r>
            <a:r>
              <a:rPr lang="ko-KR" altLang="en-US" sz="1600" dirty="0">
                <a:latin typeface="+mn-ea"/>
              </a:rPr>
              <a:t>’, </a:t>
            </a:r>
            <a:r>
              <a:rPr lang="en-US" altLang="ko-KR" sz="1200" b="1" dirty="0">
                <a:highlight>
                  <a:srgbClr val="C0C0C0"/>
                </a:highlight>
                <a:latin typeface="+mn-ea"/>
              </a:rPr>
              <a:t>//</a:t>
            </a:r>
            <a:r>
              <a:rPr lang="ko-KR" altLang="en-US" sz="1200" b="1" dirty="0">
                <a:highlight>
                  <a:srgbClr val="C0C0C0"/>
                </a:highlight>
                <a:latin typeface="+mn-ea"/>
              </a:rPr>
              <a:t>실제</a:t>
            </a:r>
            <a:endParaRPr lang="en-US" altLang="ko-KR" sz="1600" b="1" dirty="0">
              <a:highlight>
                <a:srgbClr val="C0C0C0"/>
              </a:highlight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</a:t>
            </a:r>
            <a:r>
              <a:rPr lang="ko-KR" altLang="en-US" sz="1600" dirty="0" err="1">
                <a:latin typeface="+mn-ea"/>
              </a:rPr>
              <a:t>predicted</a:t>
            </a:r>
            <a:r>
              <a:rPr lang="ko-KR" altLang="en-US" sz="1600" dirty="0">
                <a:latin typeface="+mn-ea"/>
              </a:rPr>
              <a:t>: '</a:t>
            </a:r>
            <a:r>
              <a:rPr lang="ko-KR" altLang="en-US" sz="1600" dirty="0" err="1">
                <a:latin typeface="+mn-ea"/>
              </a:rPr>
              <a:t>classification</a:t>
            </a:r>
            <a:r>
              <a:rPr lang="ko-KR" altLang="en-US" sz="1600" dirty="0">
                <a:latin typeface="+mn-ea"/>
              </a:rPr>
              <a:t>’ </a:t>
            </a:r>
            <a:r>
              <a:rPr lang="en-US" altLang="ko-KR" sz="1200" b="1" dirty="0">
                <a:highlight>
                  <a:srgbClr val="C0C0C0"/>
                </a:highlight>
                <a:latin typeface="+mn-ea"/>
              </a:rPr>
              <a:t>//</a:t>
            </a:r>
            <a:r>
              <a:rPr lang="ko-KR" altLang="en-US" sz="1200" b="1" dirty="0">
                <a:highlight>
                  <a:srgbClr val="C0C0C0"/>
                </a:highlight>
                <a:latin typeface="+mn-ea"/>
              </a:rPr>
              <a:t>예측</a:t>
            </a:r>
            <a:endParaRPr lang="en-US" altLang="ko-KR" sz="1600" b="1" dirty="0">
              <a:highlight>
                <a:srgbClr val="C0C0C0"/>
              </a:highlight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90C7C-1AF2-9F52-541F-40DCA6AB35B0}"/>
              </a:ext>
            </a:extLst>
          </p:cNvPr>
          <p:cNvSpPr txBox="1"/>
          <p:nvPr/>
        </p:nvSpPr>
        <p:spPr>
          <a:xfrm>
            <a:off x="2172927" y="5844093"/>
            <a:ext cx="766916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0D0D0D"/>
                </a:solidFill>
                <a:effectLst/>
                <a:highlight>
                  <a:srgbClr val="FFFF00"/>
                </a:highlight>
                <a:latin typeface="+mn-ea"/>
              </a:rPr>
              <a:t>confusionMatirx</a:t>
            </a:r>
            <a:r>
              <a:rPr lang="en-US" altLang="ko-KR" sz="1600" dirty="0">
                <a:solidFill>
                  <a:srgbClr val="0D0D0D"/>
                </a:solidFill>
                <a:latin typeface="+mn-ea"/>
              </a:rPr>
              <a:t> -&gt;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+mn-ea"/>
              </a:rPr>
              <a:t>예측된 값과 실제 값 간의 비교를 통해 분류의 정확도를 설명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32F7C7-1871-B24D-D2E5-761FC3628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686" y="3503279"/>
            <a:ext cx="6088625" cy="2096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B4CE70-645F-4D04-EDA3-1B76FFBF6EE8}"/>
              </a:ext>
            </a:extLst>
          </p:cNvPr>
          <p:cNvSpPr txBox="1"/>
          <p:nvPr/>
        </p:nvSpPr>
        <p:spPr>
          <a:xfrm>
            <a:off x="6684800" y="4591665"/>
            <a:ext cx="97329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n-ea"/>
              </a:rPr>
              <a:t>양성</a:t>
            </a:r>
            <a:r>
              <a:rPr lang="en-US" altLang="ko-KR" sz="1200" dirty="0">
                <a:latin typeface="+mn-ea"/>
              </a:rPr>
              <a:t>-&gt;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양성</a:t>
            </a:r>
            <a:endParaRPr lang="en-US" altLang="ko-KR" sz="1200" dirty="0">
              <a:highlight>
                <a:srgbClr val="00FFFF"/>
              </a:highlight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F4877-343A-7825-92EC-830A32746E0D}"/>
              </a:ext>
            </a:extLst>
          </p:cNvPr>
          <p:cNvSpPr txBox="1"/>
          <p:nvPr/>
        </p:nvSpPr>
        <p:spPr>
          <a:xfrm>
            <a:off x="6684799" y="5236696"/>
            <a:ext cx="97329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n-ea"/>
              </a:rPr>
              <a:t>음성</a:t>
            </a:r>
            <a:r>
              <a:rPr lang="en-US" altLang="ko-KR" sz="1200" dirty="0">
                <a:latin typeface="+mn-ea"/>
              </a:rPr>
              <a:t>-&gt;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양성</a:t>
            </a:r>
            <a:endParaRPr lang="en-US" altLang="ko-KR" sz="1200" dirty="0">
              <a:highlight>
                <a:srgbClr val="00FFFF"/>
              </a:highlight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CD09A-3BD4-8553-4641-0706251C30A5}"/>
              </a:ext>
            </a:extLst>
          </p:cNvPr>
          <p:cNvSpPr txBox="1"/>
          <p:nvPr/>
        </p:nvSpPr>
        <p:spPr>
          <a:xfrm>
            <a:off x="8036736" y="4591665"/>
            <a:ext cx="97329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n-ea"/>
              </a:rPr>
              <a:t>양성</a:t>
            </a:r>
            <a:r>
              <a:rPr lang="en-US" altLang="ko-KR" sz="1200" dirty="0">
                <a:latin typeface="+mn-ea"/>
              </a:rPr>
              <a:t>-&gt;</a:t>
            </a:r>
            <a:r>
              <a:rPr lang="ko-KR" altLang="en-US" sz="1200" dirty="0">
                <a:highlight>
                  <a:srgbClr val="FF00FF"/>
                </a:highlight>
                <a:latin typeface="+mn-ea"/>
              </a:rPr>
              <a:t>음성</a:t>
            </a:r>
            <a:endParaRPr lang="en-US" altLang="ko-KR" sz="1200" dirty="0">
              <a:highlight>
                <a:srgbClr val="FF00FF"/>
              </a:highligh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AFC36-B169-166D-BECD-850C1C72BBED}"/>
              </a:ext>
            </a:extLst>
          </p:cNvPr>
          <p:cNvSpPr txBox="1"/>
          <p:nvPr/>
        </p:nvSpPr>
        <p:spPr>
          <a:xfrm>
            <a:off x="8036736" y="5217879"/>
            <a:ext cx="97329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n-ea"/>
              </a:rPr>
              <a:t>음성</a:t>
            </a:r>
            <a:r>
              <a:rPr lang="en-US" altLang="ko-KR" sz="1200" dirty="0">
                <a:latin typeface="+mn-ea"/>
              </a:rPr>
              <a:t>-&gt;</a:t>
            </a:r>
            <a:r>
              <a:rPr lang="ko-KR" altLang="en-US" sz="1200" dirty="0">
                <a:highlight>
                  <a:srgbClr val="FF00FF"/>
                </a:highlight>
                <a:latin typeface="+mn-ea"/>
              </a:rPr>
              <a:t>음성</a:t>
            </a:r>
            <a:endParaRPr lang="en-US" altLang="ko-KR" sz="1200" dirty="0">
              <a:highlight>
                <a:srgbClr val="FF00FF"/>
              </a:highlight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A05A7-2806-E976-C36F-030576851B4E}"/>
              </a:ext>
            </a:extLst>
          </p:cNvPr>
          <p:cNvSpPr txBox="1"/>
          <p:nvPr/>
        </p:nvSpPr>
        <p:spPr>
          <a:xfrm>
            <a:off x="6684798" y="3131494"/>
            <a:ext cx="97329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>
                <a:latin typeface="+mn-ea"/>
              </a:rPr>
              <a:t>예측</a:t>
            </a:r>
            <a:r>
              <a:rPr lang="en-US" altLang="ko-KR" sz="1200" dirty="0">
                <a:latin typeface="+mn-ea"/>
              </a:rPr>
              <a:t>-&gt;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실제</a:t>
            </a:r>
            <a:endParaRPr lang="en-US" altLang="ko-KR" sz="1200" dirty="0">
              <a:highlight>
                <a:srgbClr val="00FFFF"/>
              </a:highlight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CC4517-4F8F-B0BF-A890-CE9D9B337DC6}"/>
              </a:ext>
            </a:extLst>
          </p:cNvPr>
          <p:cNvSpPr txBox="1"/>
          <p:nvPr/>
        </p:nvSpPr>
        <p:spPr>
          <a:xfrm>
            <a:off x="8036736" y="3140586"/>
            <a:ext cx="97329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n-ea"/>
              </a:rPr>
              <a:t>예측</a:t>
            </a:r>
            <a:r>
              <a:rPr lang="en-US" altLang="ko-KR" sz="1200" dirty="0">
                <a:latin typeface="+mn-ea"/>
              </a:rPr>
              <a:t>-&gt;</a:t>
            </a:r>
            <a:r>
              <a:rPr lang="ko-KR" altLang="en-US" sz="1200" dirty="0">
                <a:highlight>
                  <a:srgbClr val="FF00FF"/>
                </a:highlight>
                <a:latin typeface="+mn-ea"/>
              </a:rPr>
              <a:t>실제</a:t>
            </a:r>
            <a:endParaRPr lang="en-US" altLang="ko-KR" sz="1200" dirty="0">
              <a:highlight>
                <a:srgbClr val="FF00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8211221"/>
      </p:ext>
    </p:extLst>
  </p:cSld>
  <p:clrMapOvr>
    <a:masterClrMapping/>
  </p:clrMapOvr>
  <p:transition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733</ep:Words>
  <ep:PresentationFormat>와이드스크린</ep:PresentationFormat>
  <ep:Paragraphs>151</ep:Paragraphs>
  <ep:Slides>21</ep:Slides>
  <ep:Notes>17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2023-12-09T10:18:26.000</dcterms:created>
  <dc:creator>윤세영</dc:creator>
  <cp:lastModifiedBy>82109</cp:lastModifiedBy>
  <dcterms:modified xsi:type="dcterms:W3CDTF">2024-04-13T15:09:34.342</dcterms:modified>
  <cp:revision>1196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